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37"/>
  </p:notesMasterIdLst>
  <p:sldIdLst>
    <p:sldId id="256" r:id="rId5"/>
    <p:sldId id="257" r:id="rId6"/>
    <p:sldId id="287" r:id="rId7"/>
    <p:sldId id="288" r:id="rId8"/>
    <p:sldId id="286" r:id="rId9"/>
    <p:sldId id="258" r:id="rId10"/>
    <p:sldId id="259" r:id="rId11"/>
    <p:sldId id="260" r:id="rId12"/>
    <p:sldId id="261" r:id="rId13"/>
    <p:sldId id="262" r:id="rId14"/>
    <p:sldId id="263" r:id="rId15"/>
    <p:sldId id="264" r:id="rId16"/>
    <p:sldId id="265" r:id="rId17"/>
    <p:sldId id="266" r:id="rId18"/>
    <p:sldId id="267" r:id="rId19"/>
    <p:sldId id="289" r:id="rId20"/>
    <p:sldId id="290"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73" d="100"/>
          <a:sy n="73" d="100"/>
        </p:scale>
        <p:origin x="-582"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A8BB2C-FE51-4F82-8A83-193BC8048766}" type="datetimeFigureOut">
              <a:rPr lang="en-US" smtClean="0"/>
              <a:t>8/30/2023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B6D08E-0409-42AC-A1C5-40CB8ADF041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CE4DE1-CD95-4FA7-928F-0CC6E9694597}" type="slidenum">
              <a:rPr lang="en-US" smtClean="0"/>
              <a:pPr/>
              <a:t>90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611286-210D-4186-A87C-AC07684653C9}" type="slidenum">
              <a:rPr lang="en-US" smtClean="0"/>
              <a:pPr/>
              <a:t>123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611286-210D-4186-A87C-AC07684653C9}" type="slidenum">
              <a:rPr lang="en-US" smtClean="0"/>
              <a:pPr/>
              <a:t>128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1E1BFCA-5583-4987-BE02-0E9C646538C7}" type="datetimeFigureOut">
              <a:rPr lang="en-IN" smtClean="0"/>
              <a:pPr/>
              <a:t>30-08-2023</a:t>
            </a:fld>
            <a:endParaRPr lang="en-IN"/>
          </a:p>
        </p:txBody>
      </p:sp>
      <p:sp>
        <p:nvSpPr>
          <p:cNvPr id="17" name="Footer Placeholder 16"/>
          <p:cNvSpPr>
            <a:spLocks noGrp="1"/>
          </p:cNvSpPr>
          <p:nvPr>
            <p:ph type="ftr" sz="quarter" idx="11"/>
          </p:nvPr>
        </p:nvSpPr>
        <p:spPr/>
        <p:txBody>
          <a:bodyPr/>
          <a:lstStyle/>
          <a:p>
            <a:endParaRPr lang="en-IN"/>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8633DD74-60FC-40E4-B1C6-0897F1F89D73}" type="slidenum">
              <a:rPr lang="en-IN" smtClean="0"/>
              <a:pPr/>
              <a:t>‹#›</a:t>
            </a:fld>
            <a:endParaRPr lang="en-IN"/>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E1BFCA-5583-4987-BE02-0E9C646538C7}" type="datetimeFigureOut">
              <a:rPr lang="en-IN" smtClean="0"/>
              <a:pPr/>
              <a:t>30-08-2023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633DD74-60FC-40E4-B1C6-0897F1F89D73}"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9221216" y="3009902"/>
            <a:ext cx="609600" cy="441325"/>
          </a:xfrm>
        </p:spPr>
        <p:txBody>
          <a:bodyPr/>
          <a:lstStyle/>
          <a:p>
            <a:fld id="{8633DD74-60FC-40E4-B1C6-0897F1F89D73}" type="slidenum">
              <a:rPr lang="en-IN" smtClean="0"/>
              <a:pPr/>
              <a:t>‹#›</a:t>
            </a:fld>
            <a:endParaRPr lang="en-IN"/>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E1BFCA-5583-4987-BE02-0E9C646538C7}" type="datetimeFigureOut">
              <a:rPr lang="en-IN" smtClean="0"/>
              <a:pPr/>
              <a:t>30-08-2023</a:t>
            </a:fld>
            <a:endParaRPr lang="en-IN"/>
          </a:p>
        </p:txBody>
      </p:sp>
      <p:sp>
        <p:nvSpPr>
          <p:cNvPr id="5" name="Footer Placeholder 4"/>
          <p:cNvSpPr>
            <a:spLocks noGrp="1"/>
          </p:cNvSpPr>
          <p:nvPr>
            <p:ph type="ftr" sz="quarter" idx="11"/>
          </p:nvPr>
        </p:nvSpPr>
        <p:spPr/>
        <p:txBody>
          <a:bodyPr/>
          <a:lstStyle/>
          <a:p>
            <a:endParaRPr lang="en-IN"/>
          </a:p>
        </p:txBody>
      </p:sp>
      <p:sp>
        <p:nvSpPr>
          <p:cNvPr id="2" name="Vertical Title 1"/>
          <p:cNvSpPr>
            <a:spLocks noGrp="1"/>
          </p:cNvSpPr>
          <p:nvPr>
            <p:ph type="title" orient="vert"/>
          </p:nvPr>
        </p:nvSpPr>
        <p:spPr>
          <a:xfrm>
            <a:off x="9855200" y="304802"/>
            <a:ext cx="19304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1E1BFCA-5583-4987-BE02-0E9C646538C7}" type="datetimeFigureOut">
              <a:rPr lang="en-IN" smtClean="0"/>
              <a:pPr/>
              <a:t>30-08-2023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5815584" y="1026373"/>
            <a:ext cx="609600" cy="441325"/>
          </a:xfrm>
        </p:spPr>
        <p:txBody>
          <a:bodyPr/>
          <a:lstStyle/>
          <a:p>
            <a:fld id="{8633DD74-60FC-40E4-B1C6-0897F1F89D73}" type="slidenum">
              <a:rPr lang="en-IN" smtClean="0"/>
              <a:pPr/>
              <a:t>‹#›</a:t>
            </a:fld>
            <a:endParaRPr lang="en-IN"/>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IN"/>
          </a:p>
        </p:txBody>
      </p:sp>
      <p:sp>
        <p:nvSpPr>
          <p:cNvPr id="4" name="Date Placeholder 3"/>
          <p:cNvSpPr>
            <a:spLocks noGrp="1"/>
          </p:cNvSpPr>
          <p:nvPr>
            <p:ph type="dt" sz="half" idx="10"/>
          </p:nvPr>
        </p:nvSpPr>
        <p:spPr/>
        <p:txBody>
          <a:bodyPr/>
          <a:lstStyle/>
          <a:p>
            <a:fld id="{F1E1BFCA-5583-4987-BE02-0E9C646538C7}" type="datetimeFigureOut">
              <a:rPr lang="en-IN" smtClean="0"/>
              <a:pPr/>
              <a:t>30-08-2023</a:t>
            </a:fld>
            <a:endParaRPr lang="en-IN"/>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8633DD74-60FC-40E4-B1C6-0897F1F89D73}" type="slidenum">
              <a:rPr lang="en-IN" smtClean="0"/>
              <a:pPr/>
              <a:t>‹#›</a:t>
            </a:fld>
            <a:endParaRPr lang="en-IN"/>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F1E1BFCA-5583-4987-BE02-0E9C646538C7}" type="datetimeFigureOut">
              <a:rPr lang="en-IN" smtClean="0"/>
              <a:pPr/>
              <a:t>30-08-2023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633DD74-60FC-40E4-B1C6-0897F1F89D73}" type="slidenum">
              <a:rPr lang="en-IN" smtClean="0"/>
              <a:pPr/>
              <a:t>‹#›</a:t>
            </a:fld>
            <a:endParaRPr lang="en-IN"/>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1E1BFCA-5583-4987-BE02-0E9C646538C7}" type="datetimeFigureOut">
              <a:rPr lang="en-IN" smtClean="0"/>
              <a:pPr/>
              <a:t>30-08-2023</a:t>
            </a:fld>
            <a:endParaRPr lang="en-IN"/>
          </a:p>
        </p:txBody>
      </p:sp>
      <p:sp>
        <p:nvSpPr>
          <p:cNvPr id="8" name="Footer Placeholder 7"/>
          <p:cNvSpPr>
            <a:spLocks noGrp="1"/>
          </p:cNvSpPr>
          <p:nvPr>
            <p:ph type="ftr" sz="quarter" idx="11"/>
          </p:nvPr>
        </p:nvSpPr>
        <p:spPr>
          <a:xfrm>
            <a:off x="406400" y="6409944"/>
            <a:ext cx="4775200" cy="365760"/>
          </a:xfrm>
        </p:spPr>
        <p:txBody>
          <a:bodyPr/>
          <a:lstStyle/>
          <a:p>
            <a:endParaRPr lang="en-IN"/>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8633DD74-60FC-40E4-B1C6-0897F1F89D73}" type="slidenum">
              <a:rPr lang="en-IN" smtClean="0"/>
              <a:pPr/>
              <a:t>‹#›</a:t>
            </a:fld>
            <a:endParaRPr lang="en-IN"/>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1E1BFCA-5583-4987-BE02-0E9C646538C7}" type="datetimeFigureOut">
              <a:rPr lang="en-IN" smtClean="0"/>
              <a:pPr/>
              <a:t>30-08-2023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a:xfrm>
            <a:off x="5791200" y="1036021"/>
            <a:ext cx="609600" cy="441325"/>
          </a:xfrm>
        </p:spPr>
        <p:txBody>
          <a:bodyPr/>
          <a:lstStyle/>
          <a:p>
            <a:fld id="{8633DD74-60FC-40E4-B1C6-0897F1F89D73}"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F1E1BFCA-5583-4987-BE02-0E9C646538C7}" type="datetimeFigureOut">
              <a:rPr lang="en-IN" smtClean="0"/>
              <a:pPr/>
              <a:t>30-08-2023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8633DD74-60FC-40E4-B1C6-0897F1F89D73}"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8633DD74-60FC-40E4-B1C6-0897F1F89D73}" type="slidenum">
              <a:rPr lang="en-IN" smtClean="0"/>
              <a:pPr/>
              <a:t>‹#›</a:t>
            </a:fld>
            <a:endParaRPr lang="en-IN"/>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F1E1BFCA-5583-4987-BE02-0E9C646538C7}" type="datetimeFigureOut">
              <a:rPr lang="en-IN" smtClean="0"/>
              <a:pPr/>
              <a:t>30-08-2023</a:t>
            </a:fld>
            <a:endParaRPr lang="en-IN"/>
          </a:p>
        </p:txBody>
      </p:sp>
      <p:sp>
        <p:nvSpPr>
          <p:cNvPr id="6" name="Footer Placeholder 5"/>
          <p:cNvSpPr>
            <a:spLocks noGrp="1"/>
          </p:cNvSpPr>
          <p:nvPr>
            <p:ph type="ftr" sz="quarter" idx="11"/>
          </p:nvPr>
        </p:nvSpPr>
        <p:spPr>
          <a:xfrm>
            <a:off x="402336" y="6410848"/>
            <a:ext cx="4511040" cy="365760"/>
          </a:xfrm>
        </p:spPr>
        <p:txBody>
          <a:bodyPr/>
          <a:lstStyle/>
          <a:p>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828800" y="312739"/>
            <a:ext cx="609600" cy="441325"/>
          </a:xfrm>
        </p:spPr>
        <p:txBody>
          <a:bodyPr/>
          <a:lstStyle/>
          <a:p>
            <a:fld id="{8633DD74-60FC-40E4-B1C6-0897F1F89D73}" type="slidenum">
              <a:rPr lang="en-IN" smtClean="0"/>
              <a:pPr/>
              <a:t>‹#›</a:t>
            </a:fld>
            <a:endParaRPr lang="en-IN"/>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7717536" y="6404984"/>
            <a:ext cx="4059936" cy="365760"/>
          </a:xfrm>
        </p:spPr>
        <p:txBody>
          <a:bodyPr/>
          <a:lstStyle/>
          <a:p>
            <a:fld id="{F1E1BFCA-5583-4987-BE02-0E9C646538C7}" type="datetimeFigureOut">
              <a:rPr lang="en-IN" smtClean="0"/>
              <a:pPr/>
              <a:t>30-08-2023</a:t>
            </a:fld>
            <a:endParaRPr lang="en-IN"/>
          </a:p>
        </p:txBody>
      </p:sp>
      <p:sp>
        <p:nvSpPr>
          <p:cNvPr id="6" name="Footer Placeholder 5"/>
          <p:cNvSpPr>
            <a:spLocks noGrp="1"/>
          </p:cNvSpPr>
          <p:nvPr>
            <p:ph type="ftr" sz="quarter" idx="11"/>
          </p:nvPr>
        </p:nvSpPr>
        <p:spPr>
          <a:xfrm>
            <a:off x="402336" y="6410848"/>
            <a:ext cx="4779264" cy="365760"/>
          </a:xfrm>
        </p:spPr>
        <p:txBody>
          <a:bodyPr/>
          <a:lstStyle/>
          <a:p>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F1E1BFCA-5583-4987-BE02-0E9C646538C7}" type="datetimeFigureOut">
              <a:rPr lang="en-IN" smtClean="0"/>
              <a:pPr/>
              <a:t>30-08-2023</a:t>
            </a:fld>
            <a:endParaRPr lang="en-IN"/>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IN"/>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633DD74-60FC-40E4-B1C6-0897F1F89D73}" type="slidenum">
              <a:rPr lang="en-IN" smtClean="0"/>
              <a:pPr/>
              <a:t>‹#›</a:t>
            </a:fld>
            <a:endParaRPr lang="en-IN"/>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090FD1-7D1F-457A-9F2D-221923E48733}"/>
              </a:ext>
            </a:extLst>
          </p:cNvPr>
          <p:cNvSpPr>
            <a:spLocks noGrp="1"/>
          </p:cNvSpPr>
          <p:nvPr>
            <p:ph type="ctrTitle"/>
          </p:nvPr>
        </p:nvSpPr>
        <p:spPr>
          <a:xfrm>
            <a:off x="1524000" y="2978331"/>
            <a:ext cx="9144000" cy="1946366"/>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Human </a:t>
            </a:r>
            <a:r>
              <a:rPr lang="en-US" b="1" dirty="0">
                <a:latin typeface="Times New Roman" panose="02020603050405020304" pitchFamily="18" charset="0"/>
                <a:cs typeface="Times New Roman" panose="02020603050405020304" pitchFamily="18" charset="0"/>
              </a:rPr>
              <a:t>Computer Interaction</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734837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B1CA28-73C3-4536-A9E4-57E8FE11D44B}"/>
              </a:ext>
            </a:extLst>
          </p:cNvPr>
          <p:cNvSpPr>
            <a:spLocks noGrp="1"/>
          </p:cNvSpPr>
          <p:nvPr>
            <p:ph type="title"/>
          </p:nvPr>
        </p:nvSpPr>
        <p:spPr/>
        <p:txBody>
          <a:bodyPr/>
          <a:lstStyle/>
          <a:p>
            <a:pPr algn="ctr"/>
            <a:r>
              <a:rPr lang="en-IN" dirty="0"/>
              <a:t>DEFINING THE USER INTERFACE </a:t>
            </a:r>
          </a:p>
        </p:txBody>
      </p:sp>
      <p:sp>
        <p:nvSpPr>
          <p:cNvPr id="3" name="Content Placeholder 2">
            <a:extLst>
              <a:ext uri="{FF2B5EF4-FFF2-40B4-BE49-F238E27FC236}">
                <a16:creationId xmlns:a16="http://schemas.microsoft.com/office/drawing/2014/main" xmlns="" id="{D39FD441-A0D1-4CCB-8F86-1EE5530B9428}"/>
              </a:ext>
            </a:extLst>
          </p:cNvPr>
          <p:cNvSpPr>
            <a:spLocks noGrp="1"/>
          </p:cNvSpPr>
          <p:nvPr>
            <p:ph sz="quarter" idx="1"/>
          </p:nvPr>
        </p:nvSpPr>
        <p:spPr/>
        <p:txBody>
          <a:bodyPr>
            <a:normAutofit/>
          </a:bodyPr>
          <a:lstStyle/>
          <a:p>
            <a:pPr marL="0" indent="0">
              <a:buNone/>
            </a:pPr>
            <a:r>
              <a:rPr lang="en-US" dirty="0"/>
              <a:t>The use of the human senses of smell and touch output in interface design still remain largely unexplored. </a:t>
            </a:r>
          </a:p>
          <a:p>
            <a:pPr marL="0" indent="0">
              <a:buNone/>
            </a:pPr>
            <a:r>
              <a:rPr lang="en-US" dirty="0"/>
              <a:t>• Proper interface design will provide a mix of well-designed input and output mechanisms that satisfy the user's needs, capabilities, and limitations in the most effective way possible. </a:t>
            </a:r>
          </a:p>
          <a:p>
            <a:pPr marL="0" indent="0">
              <a:buNone/>
            </a:pPr>
            <a:r>
              <a:rPr lang="en-US" dirty="0"/>
              <a:t>• The best interface is one that it not noticed, one that permits the user to focus on the information and task at hand, not the mechanisms used to present the information and perform the task. </a:t>
            </a:r>
            <a:endParaRPr lang="en-IN" dirty="0"/>
          </a:p>
        </p:txBody>
      </p:sp>
    </p:spTree>
    <p:extLst>
      <p:ext uri="{BB962C8B-B14F-4D97-AF65-F5344CB8AC3E}">
        <p14:creationId xmlns:p14="http://schemas.microsoft.com/office/powerpoint/2010/main" xmlns="" val="302293864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143001"/>
            <a:ext cx="9855200" cy="1815882"/>
          </a:xfrm>
          <a:prstGeom prst="rect">
            <a:avLst/>
          </a:prstGeom>
        </p:spPr>
        <p:txBody>
          <a:bodyPr wrap="square">
            <a:spAutoFit/>
          </a:bodyPr>
          <a:lstStyle/>
          <a:p>
            <a:r>
              <a:rPr lang="en-US" sz="2800" dirty="0" smtClean="0"/>
              <a:t>This means that the display items (labels and data) are not well aligned with each other...Horizontal complexity can be reduced by starting items in fewer different columns on the screen (that is, by aligning them vertically</a:t>
            </a:r>
            <a:r>
              <a:rPr lang="en-US" dirty="0" smtClean="0"/>
              <a:t>)</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Doctor HTML - Web Page Analyzer</a:t>
            </a:r>
            <a:endParaRPr lang="en-US" dirty="0"/>
          </a:p>
        </p:txBody>
      </p:sp>
      <p:sp>
        <p:nvSpPr>
          <p:cNvPr id="3" name="Content Placeholder 2"/>
          <p:cNvSpPr>
            <a:spLocks noGrp="1"/>
          </p:cNvSpPr>
          <p:nvPr>
            <p:ph idx="1"/>
          </p:nvPr>
        </p:nvSpPr>
        <p:spPr/>
        <p:txBody>
          <a:bodyPr/>
          <a:lstStyle/>
          <a:p>
            <a:r>
              <a:rPr lang="en-US" dirty="0" smtClean="0"/>
              <a:t>Did </a:t>
            </a:r>
            <a:r>
              <a:rPr lang="en-US" dirty="0"/>
              <a:t>not find the required open and close HEAD tag. You should open and close the HEAD tag in order to get consistent performance on all browsers. –Found extra close STRONG tags in the document. Please remove them</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Keyboard Layouts</a:t>
            </a:r>
            <a:endParaRPr lang="en-US" dirty="0"/>
          </a:p>
        </p:txBody>
      </p:sp>
      <p:sp>
        <p:nvSpPr>
          <p:cNvPr id="3" name="Content Placeholder 2"/>
          <p:cNvSpPr>
            <a:spLocks noGrp="1"/>
          </p:cNvSpPr>
          <p:nvPr>
            <p:ph idx="1"/>
          </p:nvPr>
        </p:nvSpPr>
        <p:spPr/>
        <p:txBody>
          <a:bodyPr>
            <a:noAutofit/>
          </a:bodyPr>
          <a:lstStyle/>
          <a:p>
            <a:r>
              <a:rPr lang="en-US" sz="2400" dirty="0" smtClean="0"/>
              <a:t>QWERTY </a:t>
            </a:r>
            <a:r>
              <a:rPr lang="en-US" sz="2400" dirty="0"/>
              <a:t>layout </a:t>
            </a:r>
            <a:endParaRPr lang="en-US" sz="2400" dirty="0" smtClean="0"/>
          </a:p>
          <a:p>
            <a:pPr>
              <a:buNone/>
            </a:pPr>
            <a:r>
              <a:rPr lang="en-US" sz="2400" dirty="0" smtClean="0"/>
              <a:t>         –</a:t>
            </a:r>
            <a:r>
              <a:rPr lang="en-US" sz="2400" dirty="0"/>
              <a:t>1870 Christopher Latham Sholes </a:t>
            </a:r>
            <a:endParaRPr lang="en-US" sz="2400" dirty="0" smtClean="0"/>
          </a:p>
          <a:p>
            <a:pPr>
              <a:buNone/>
            </a:pPr>
            <a:r>
              <a:rPr lang="en-US" sz="2400" dirty="0"/>
              <a:t> </a:t>
            </a:r>
            <a:r>
              <a:rPr lang="en-US" sz="2400" dirty="0" smtClean="0"/>
              <a:t>        –</a:t>
            </a:r>
            <a:r>
              <a:rPr lang="en-US" sz="2400" dirty="0"/>
              <a:t>good mechanical design and a clever placement of the letters that slowed down the users enough that key jamming was </a:t>
            </a:r>
            <a:r>
              <a:rPr lang="en-US" sz="2400" dirty="0" smtClean="0"/>
              <a:t>infrequent</a:t>
            </a:r>
          </a:p>
          <a:p>
            <a:pPr>
              <a:buNone/>
            </a:pPr>
            <a:r>
              <a:rPr lang="en-US" sz="2400" dirty="0"/>
              <a:t> </a:t>
            </a:r>
            <a:r>
              <a:rPr lang="en-US" sz="2400" dirty="0" smtClean="0"/>
              <a:t>       </a:t>
            </a:r>
            <a:r>
              <a:rPr lang="en-US" sz="2400" dirty="0"/>
              <a:t>–put frequently used letter pairs far apart, thereby increasing finger travel distances </a:t>
            </a:r>
            <a:endParaRPr lang="en-US" sz="2400" dirty="0" smtClean="0"/>
          </a:p>
          <a:p>
            <a:r>
              <a:rPr lang="en-US" sz="2400" dirty="0" smtClean="0"/>
              <a:t>Dvorak layout</a:t>
            </a:r>
          </a:p>
          <a:p>
            <a:pPr>
              <a:buNone/>
            </a:pPr>
            <a:r>
              <a:rPr lang="en-US" sz="2400" dirty="0" smtClean="0"/>
              <a:t>           </a:t>
            </a:r>
            <a:r>
              <a:rPr lang="en-US" sz="2400" dirty="0"/>
              <a:t>–1920 –reduces finger travel distances by at least one order of </a:t>
            </a:r>
            <a:r>
              <a:rPr lang="en-US" sz="2400" dirty="0" smtClean="0"/>
              <a:t>magnitude</a:t>
            </a:r>
          </a:p>
          <a:p>
            <a:pPr>
              <a:buNone/>
            </a:pPr>
            <a:r>
              <a:rPr lang="en-US" sz="2400" dirty="0" smtClean="0"/>
              <a:t>          </a:t>
            </a:r>
            <a:endParaRPr lang="en-US" sz="2400"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2800" y="838200"/>
            <a:ext cx="10160000" cy="1938992"/>
          </a:xfrm>
          <a:prstGeom prst="rect">
            <a:avLst/>
          </a:prstGeom>
        </p:spPr>
        <p:txBody>
          <a:bodyPr wrap="square">
            <a:spAutoFit/>
          </a:bodyPr>
          <a:lstStyle/>
          <a:p>
            <a:pPr>
              <a:buNone/>
            </a:pPr>
            <a:r>
              <a:rPr lang="en-US" dirty="0" smtClean="0"/>
              <a:t>–</a:t>
            </a:r>
            <a:r>
              <a:rPr lang="en-US" sz="2400" dirty="0" smtClean="0">
                <a:latin typeface="Times New Roman" pitchFamily="18" charset="0"/>
                <a:cs typeface="Times New Roman" pitchFamily="18" charset="0"/>
              </a:rPr>
              <a:t>Acceptance has been slow despite the dedicated efforts of some devotees </a:t>
            </a:r>
          </a:p>
          <a:p>
            <a:pPr>
              <a:buNone/>
            </a:pPr>
            <a:r>
              <a:rPr lang="en-US" sz="2400" dirty="0" smtClean="0">
                <a:latin typeface="Times New Roman" pitchFamily="18" charset="0"/>
                <a:cs typeface="Times New Roman" pitchFamily="18" charset="0"/>
              </a:rPr>
              <a:t>     –it takes about 1 week of regular typing to make the switch, but most users have been unwilling to invest the effort </a:t>
            </a:r>
          </a:p>
          <a:p>
            <a:pPr>
              <a:buNone/>
            </a:pPr>
            <a:endParaRPr lang="en-US" sz="2400" dirty="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p:txBody>
      </p:sp>
      <p:sp>
        <p:nvSpPr>
          <p:cNvPr id="5" name="Rectangle 4"/>
          <p:cNvSpPr/>
          <p:nvPr/>
        </p:nvSpPr>
        <p:spPr>
          <a:xfrm>
            <a:off x="508000" y="2895600"/>
            <a:ext cx="11074400" cy="2677656"/>
          </a:xfrm>
          <a:prstGeom prst="rect">
            <a:avLst/>
          </a:prstGeom>
        </p:spPr>
        <p:txBody>
          <a:bodyPr wrap="square">
            <a:spAutoFit/>
          </a:bodyPr>
          <a:lstStyle/>
          <a:p>
            <a:pPr>
              <a:buFont typeface="Arial" pitchFamily="34" charset="0"/>
              <a:buChar char="•"/>
            </a:pPr>
            <a:r>
              <a:rPr lang="en-US" sz="2400" dirty="0">
                <a:latin typeface="Times New Roman" pitchFamily="18" charset="0"/>
                <a:cs typeface="Times New Roman" pitchFamily="18" charset="0"/>
              </a:rPr>
              <a:t>ABCDE </a:t>
            </a:r>
            <a:r>
              <a:rPr lang="en-US" sz="2400" dirty="0" smtClean="0">
                <a:latin typeface="Times New Roman" pitchFamily="18" charset="0"/>
                <a:cs typeface="Times New Roman" pitchFamily="18" charset="0"/>
              </a:rPr>
              <a:t>style</a:t>
            </a: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–26 letters of the alphabet laid out in alphabetical order </a:t>
            </a:r>
            <a:r>
              <a:rPr lang="en-US" sz="2400" dirty="0" err="1">
                <a:latin typeface="Times New Roman" pitchFamily="18" charset="0"/>
                <a:cs typeface="Times New Roman" pitchFamily="18" charset="0"/>
              </a:rPr>
              <a:t>nontypists</a:t>
            </a:r>
            <a:r>
              <a:rPr lang="en-US" sz="2400" dirty="0">
                <a:latin typeface="Times New Roman" pitchFamily="18" charset="0"/>
                <a:cs typeface="Times New Roman" pitchFamily="18" charset="0"/>
              </a:rPr>
              <a:t> will find it easier to locate the keys Additional keyboard </a:t>
            </a:r>
            <a:r>
              <a:rPr lang="en-US" sz="2400" dirty="0" smtClean="0">
                <a:latin typeface="Times New Roman" pitchFamily="18" charset="0"/>
                <a:cs typeface="Times New Roman" pitchFamily="18" charset="0"/>
              </a:rPr>
              <a:t>issues</a:t>
            </a: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–IBM PC keyboard was widely criticized because of the placement of a few </a:t>
            </a:r>
            <a:r>
              <a:rPr lang="en-US" sz="2400" dirty="0" smtClean="0">
                <a:latin typeface="Times New Roman" pitchFamily="18" charset="0"/>
                <a:cs typeface="Times New Roman" pitchFamily="18" charset="0"/>
              </a:rPr>
              <a:t>keys</a:t>
            </a: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•backslash key where most typists expect SHIFT key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placement of several special characters near the ENTER key –Number pad layout –wrist and hand placement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400" y="1295400"/>
            <a:ext cx="11379200" cy="4154984"/>
          </a:xfrm>
          <a:prstGeom prst="rect">
            <a:avLst/>
          </a:prstGeom>
        </p:spPr>
        <p:txBody>
          <a:bodyPr wrap="square">
            <a:spAutoFit/>
          </a:bodyPr>
          <a:lstStyle/>
          <a:p>
            <a:r>
              <a:rPr lang="en-US" sz="2400" dirty="0" smtClean="0">
                <a:latin typeface="Times New Roman" pitchFamily="18" charset="0"/>
                <a:cs typeface="Times New Roman" pitchFamily="18" charset="0"/>
              </a:rPr>
              <a:t>KEYS</a:t>
            </a:r>
          </a:p>
          <a:p>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1/2 inch square </a:t>
            </a:r>
            <a:r>
              <a:rPr lang="en-US" sz="2400" dirty="0" smtClean="0">
                <a:latin typeface="Times New Roman" pitchFamily="18" charset="0"/>
                <a:cs typeface="Times New Roman" pitchFamily="18" charset="0"/>
              </a:rPr>
              <a:t>keys</a:t>
            </a: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–1/4 inch spacing between keys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slight concave </a:t>
            </a:r>
            <a:r>
              <a:rPr lang="en-US" sz="2400" dirty="0" smtClean="0">
                <a:latin typeface="Times New Roman" pitchFamily="18" charset="0"/>
                <a:cs typeface="Times New Roman" pitchFamily="18" charset="0"/>
              </a:rPr>
              <a:t>surface</a:t>
            </a: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–matte finish to reduce glare finger slippage –40- to 125-gram force to activate –3 to 5 millimeters </a:t>
            </a:r>
            <a:r>
              <a:rPr lang="en-US" sz="2400" dirty="0" smtClean="0">
                <a:latin typeface="Times New Roman" pitchFamily="18" charset="0"/>
                <a:cs typeface="Times New Roman" pitchFamily="18" charset="0"/>
              </a:rPr>
              <a:t>displacement</a:t>
            </a: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–tactile and audible feedback important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certain keys should be larger (e.g. ENTER, SHIFT, CTRL</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–some keys require state indicator, such as lowered position or light indicator (e.g. CAPS LOCK)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key labels should be large, meaningful, </a:t>
            </a:r>
            <a:r>
              <a:rPr lang="en-US" sz="2400" dirty="0" err="1">
                <a:latin typeface="Times New Roman" pitchFamily="18" charset="0"/>
                <a:cs typeface="Times New Roman" pitchFamily="18" charset="0"/>
              </a:rPr>
              <a:t>permanen</a:t>
            </a:r>
            <a:endParaRPr lang="en-US" sz="2400" dirty="0">
              <a:latin typeface="Times New Roman" pitchFamily="18" charset="0"/>
              <a:cs typeface="Times New Roman" pitchFamily="18"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2800" y="762001"/>
            <a:ext cx="10261600" cy="3785652"/>
          </a:xfrm>
          <a:prstGeom prst="rect">
            <a:avLst/>
          </a:prstGeom>
        </p:spPr>
        <p:txBody>
          <a:bodyPr wrap="square">
            <a:spAutoFit/>
          </a:bodyPr>
          <a:lstStyle/>
          <a:p>
            <a:r>
              <a:rPr lang="en-US" sz="2400" dirty="0">
                <a:latin typeface="Times New Roman" pitchFamily="18" charset="0"/>
                <a:cs typeface="Times New Roman" pitchFamily="18" charset="0"/>
              </a:rPr>
              <a:t>Function </a:t>
            </a:r>
            <a:r>
              <a:rPr lang="en-US" sz="2400" dirty="0" smtClean="0">
                <a:latin typeface="Times New Roman" pitchFamily="18" charset="0"/>
                <a:cs typeface="Times New Roman" pitchFamily="18" charset="0"/>
              </a:rPr>
              <a:t>keys: </a:t>
            </a:r>
          </a:p>
          <a:p>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users must either remember each key's function, identify them from the screen's display, or use a template over the keys in order to identify them properly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can reduce number of keystrokes and errors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meaning of each key can change with each application placement on keyboard can affect efficient use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special-purpose displays often embed function keys in monitor bezel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lights next to keys used to indicate availability of the function, or on/off </a:t>
            </a:r>
            <a:r>
              <a:rPr lang="en-US" sz="2400" dirty="0" smtClean="0">
                <a:latin typeface="Times New Roman" pitchFamily="18" charset="0"/>
                <a:cs typeface="Times New Roman" pitchFamily="18" charset="0"/>
              </a:rPr>
              <a:t>status</a:t>
            </a: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–typically simply labeled F1, F2, etc, though some may also have meaningful labels, such as CUT, COPY, etc. </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838201"/>
            <a:ext cx="10261600" cy="4154984"/>
          </a:xfrm>
          <a:prstGeom prst="rect">
            <a:avLst/>
          </a:prstGeom>
        </p:spPr>
        <p:txBody>
          <a:bodyPr wrap="square">
            <a:spAutoFit/>
          </a:bodyPr>
          <a:lstStyle/>
          <a:p>
            <a:pPr>
              <a:buFont typeface="Arial" pitchFamily="34" charset="0"/>
              <a:buChar char="•"/>
            </a:pPr>
            <a:endParaRPr lang="en-US" sz="2400" dirty="0" smtClean="0">
              <a:latin typeface="Times New Roman" pitchFamily="18" charset="0"/>
              <a:cs typeface="Times New Roman" pitchFamily="18" charset="0"/>
            </a:endParaRPr>
          </a:p>
          <a:p>
            <a:pPr>
              <a:buFont typeface="Arial" pitchFamily="34" charset="0"/>
              <a:buChar char="•"/>
            </a:pPr>
            <a:r>
              <a:rPr lang="en-US" sz="2400" dirty="0" smtClean="0">
                <a:latin typeface="Times New Roman" pitchFamily="18" charset="0"/>
                <a:cs typeface="Times New Roman" pitchFamily="18" charset="0"/>
              </a:rPr>
              <a:t>Cursor </a:t>
            </a:r>
            <a:r>
              <a:rPr lang="en-US" sz="2400" dirty="0">
                <a:latin typeface="Times New Roman" pitchFamily="18" charset="0"/>
                <a:cs typeface="Times New Roman" pitchFamily="18" charset="0"/>
              </a:rPr>
              <a:t>movement </a:t>
            </a:r>
            <a:r>
              <a:rPr lang="en-US" sz="2400" dirty="0" smtClean="0">
                <a:latin typeface="Times New Roman" pitchFamily="18" charset="0"/>
                <a:cs typeface="Times New Roman" pitchFamily="18" charset="0"/>
              </a:rPr>
              <a:t>keys: </a:t>
            </a:r>
          </a:p>
          <a:p>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up, down, left, </a:t>
            </a:r>
            <a:r>
              <a:rPr lang="en-US" sz="2400" dirty="0" smtClean="0">
                <a:latin typeface="Times New Roman" pitchFamily="18" charset="0"/>
                <a:cs typeface="Times New Roman" pitchFamily="18" charset="0"/>
              </a:rPr>
              <a:t>right</a:t>
            </a: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–some keyboards also provide </a:t>
            </a:r>
            <a:r>
              <a:rPr lang="en-US" sz="2400" dirty="0" smtClean="0">
                <a:latin typeface="Times New Roman" pitchFamily="18" charset="0"/>
                <a:cs typeface="Times New Roman" pitchFamily="18" charset="0"/>
              </a:rPr>
              <a:t>diagonals</a:t>
            </a:r>
          </a:p>
          <a:p>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best layout is natural positions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inverted-T positioning allows users to place their middle three fingers in a way that reduces hand and finger </a:t>
            </a:r>
            <a:r>
              <a:rPr lang="en-US" sz="2400" dirty="0" smtClean="0">
                <a:latin typeface="Times New Roman" pitchFamily="18" charset="0"/>
                <a:cs typeface="Times New Roman" pitchFamily="18" charset="0"/>
              </a:rPr>
              <a:t>movement</a:t>
            </a: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–cross arrangement better for novices than linear or box –typically include </a:t>
            </a:r>
            <a:r>
              <a:rPr lang="en-US" sz="2400" dirty="0" err="1">
                <a:latin typeface="Times New Roman" pitchFamily="18" charset="0"/>
                <a:cs typeface="Times New Roman" pitchFamily="18" charset="0"/>
              </a:rPr>
              <a:t>typamatic</a:t>
            </a:r>
            <a:r>
              <a:rPr lang="en-US" sz="2400" dirty="0">
                <a:latin typeface="Times New Roman" pitchFamily="18" charset="0"/>
                <a:cs typeface="Times New Roman" pitchFamily="18" charset="0"/>
              </a:rPr>
              <a:t> (auto-repeat) feature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important for form-</a:t>
            </a:r>
            <a:r>
              <a:rPr lang="en-US" sz="2400" dirty="0" err="1">
                <a:latin typeface="Times New Roman" pitchFamily="18" charset="0"/>
                <a:cs typeface="Times New Roman" pitchFamily="18" charset="0"/>
              </a:rPr>
              <a:t>fillin</a:t>
            </a:r>
            <a:r>
              <a:rPr lang="en-US" sz="2400" dirty="0">
                <a:latin typeface="Times New Roman" pitchFamily="18" charset="0"/>
                <a:cs typeface="Times New Roman" pitchFamily="18" charset="0"/>
              </a:rPr>
              <a:t> and direct </a:t>
            </a:r>
            <a:r>
              <a:rPr lang="en-US" sz="2400" dirty="0" smtClean="0">
                <a:latin typeface="Times New Roman" pitchFamily="18" charset="0"/>
                <a:cs typeface="Times New Roman" pitchFamily="18" charset="0"/>
              </a:rPr>
              <a:t>manipulation</a:t>
            </a: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–other movements may be performed with other keys, such as TAB</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7600" y="1143000"/>
            <a:ext cx="10363200" cy="2677656"/>
          </a:xfrm>
          <a:prstGeom prst="rect">
            <a:avLst/>
          </a:prstGeom>
        </p:spPr>
        <p:txBody>
          <a:bodyPr wrap="square">
            <a:spAutoFit/>
          </a:bodyPr>
          <a:lstStyle/>
          <a:p>
            <a:r>
              <a:rPr lang="en-US" sz="2800" dirty="0">
                <a:latin typeface="Times New Roman" pitchFamily="18" charset="0"/>
                <a:cs typeface="Times New Roman" pitchFamily="18" charset="0"/>
              </a:rPr>
              <a:t>Keyboard and keypads for small </a:t>
            </a:r>
            <a:r>
              <a:rPr lang="en-US" sz="2800" dirty="0" smtClean="0">
                <a:latin typeface="Times New Roman" pitchFamily="18" charset="0"/>
                <a:cs typeface="Times New Roman" pitchFamily="18" charset="0"/>
              </a:rPr>
              <a:t>devices:</a:t>
            </a:r>
          </a:p>
          <a:p>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–Wireless or foldable </a:t>
            </a:r>
            <a:r>
              <a:rPr lang="en-US" sz="2800" dirty="0" smtClean="0">
                <a:latin typeface="Times New Roman" pitchFamily="18" charset="0"/>
                <a:cs typeface="Times New Roman" pitchFamily="18" charset="0"/>
              </a:rPr>
              <a:t>keyboards</a:t>
            </a:r>
          </a:p>
          <a:p>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–Virtual keyboards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a:t>
            </a:r>
            <a:r>
              <a:rPr lang="en-US" sz="2800" dirty="0">
                <a:latin typeface="Times New Roman" pitchFamily="18" charset="0"/>
                <a:cs typeface="Times New Roman" pitchFamily="18" charset="0"/>
              </a:rPr>
              <a:t>Cloth </a:t>
            </a:r>
            <a:r>
              <a:rPr lang="en-US" sz="2800" dirty="0" smtClean="0">
                <a:latin typeface="Times New Roman" pitchFamily="18" charset="0"/>
                <a:cs typeface="Times New Roman" pitchFamily="18" charset="0"/>
              </a:rPr>
              <a:t>keyboards</a:t>
            </a:r>
          </a:p>
          <a:p>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–Soft </a:t>
            </a:r>
            <a:r>
              <a:rPr lang="en-US" sz="2800" dirty="0" smtClean="0">
                <a:latin typeface="Times New Roman" pitchFamily="18" charset="0"/>
                <a:cs typeface="Times New Roman" pitchFamily="18" charset="0"/>
              </a:rPr>
              <a:t>keys</a:t>
            </a:r>
          </a:p>
          <a:p>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–Pens and </a:t>
            </a:r>
            <a:r>
              <a:rPr lang="en-US" sz="2800" dirty="0" err="1">
                <a:latin typeface="Times New Roman" pitchFamily="18" charset="0"/>
                <a:cs typeface="Times New Roman" pitchFamily="18" charset="0"/>
              </a:rPr>
              <a:t>touchscreens</a:t>
            </a:r>
            <a:r>
              <a:rPr lang="en-US" sz="2800" dirty="0">
                <a:latin typeface="Times New Roman" pitchFamily="18" charset="0"/>
                <a:cs typeface="Times New Roman" pitchFamily="18" charset="0"/>
              </a:rPr>
              <a:t> </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Pointing Devices</a:t>
            </a:r>
            <a:endParaRPr lang="en-US" dirty="0"/>
          </a:p>
        </p:txBody>
      </p:sp>
      <p:sp>
        <p:nvSpPr>
          <p:cNvPr id="5" name="Content Placeholder 4"/>
          <p:cNvSpPr>
            <a:spLocks noGrp="1"/>
          </p:cNvSpPr>
          <p:nvPr>
            <p:ph idx="1"/>
          </p:nvPr>
        </p:nvSpPr>
        <p:spPr/>
        <p:txBody>
          <a:bodyPr>
            <a:noAutofit/>
          </a:bodyPr>
          <a:lstStyle/>
          <a:p>
            <a:r>
              <a:rPr lang="en-US" sz="2400" dirty="0" smtClean="0">
                <a:latin typeface="Times New Roman" pitchFamily="18" charset="0"/>
                <a:cs typeface="Times New Roman" pitchFamily="18" charset="0"/>
              </a:rPr>
              <a:t>Pointing </a:t>
            </a:r>
            <a:r>
              <a:rPr lang="en-US" sz="2400" dirty="0">
                <a:latin typeface="Times New Roman" pitchFamily="18" charset="0"/>
                <a:cs typeface="Times New Roman" pitchFamily="18" charset="0"/>
              </a:rPr>
              <a:t>devices are applicable in six types of interaction tasks: </a:t>
            </a:r>
            <a:endParaRPr lang="en-US" sz="2400" dirty="0" smtClean="0">
              <a:latin typeface="Times New Roman" pitchFamily="18" charset="0"/>
              <a:cs typeface="Times New Roman" pitchFamily="18" charset="0"/>
            </a:endParaRPr>
          </a:p>
          <a:p>
            <a:pPr marL="457200" indent="-457200">
              <a:buAutoNum type="arabicPeriod"/>
            </a:pPr>
            <a:r>
              <a:rPr lang="en-US" sz="2400" dirty="0" smtClean="0">
                <a:latin typeface="Times New Roman" pitchFamily="18" charset="0"/>
                <a:cs typeface="Times New Roman" pitchFamily="18" charset="0"/>
              </a:rPr>
              <a:t>Select</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marL="457200" indent="-457200">
              <a:buNone/>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user chooses from a set of items. </a:t>
            </a:r>
            <a:endParaRPr lang="en-US" sz="2400" dirty="0" smtClean="0">
              <a:latin typeface="Times New Roman" pitchFamily="18" charset="0"/>
              <a:cs typeface="Times New Roman" pitchFamily="18" charset="0"/>
            </a:endParaRPr>
          </a:p>
          <a:p>
            <a:pPr marL="457200" indent="-45720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used for traditional menu selection, identification of a file in a directory, or marking of a part in an automobile design. </a:t>
            </a:r>
            <a:endParaRPr lang="en-US" sz="2400" dirty="0" smtClean="0">
              <a:latin typeface="Times New Roman" pitchFamily="18" charset="0"/>
              <a:cs typeface="Times New Roman" pitchFamily="18" charset="0"/>
            </a:endParaRPr>
          </a:p>
          <a:p>
            <a:pPr marL="457200" indent="-457200">
              <a:buNone/>
            </a:pPr>
            <a:r>
              <a:rPr lang="en-US" sz="2400" dirty="0" smtClean="0">
                <a:latin typeface="Times New Roman" pitchFamily="18" charset="0"/>
                <a:cs typeface="Times New Roman" pitchFamily="18" charset="0"/>
              </a:rPr>
              <a:t>2</a:t>
            </a:r>
            <a:r>
              <a:rPr lang="en-US" sz="2400" dirty="0">
                <a:latin typeface="Times New Roman" pitchFamily="18" charset="0"/>
                <a:cs typeface="Times New Roman" pitchFamily="18" charset="0"/>
              </a:rPr>
              <a:t>. Position: </a:t>
            </a:r>
            <a:endParaRPr lang="en-US" sz="2400" dirty="0" smtClean="0">
              <a:latin typeface="Times New Roman" pitchFamily="18" charset="0"/>
              <a:cs typeface="Times New Roman" pitchFamily="18" charset="0"/>
            </a:endParaRPr>
          </a:p>
          <a:p>
            <a:pPr marL="457200" indent="-45720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user chooses a point in a one-, two-, three-, or higher-dimensional space </a:t>
            </a:r>
            <a:endParaRPr lang="en-US" sz="2400" dirty="0" smtClean="0">
              <a:latin typeface="Times New Roman" pitchFamily="18" charset="0"/>
              <a:cs typeface="Times New Roman" pitchFamily="18" charset="0"/>
            </a:endParaRPr>
          </a:p>
          <a:p>
            <a:pPr marL="457200" indent="-45720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used to create a drawing, to place a new window, or to drag a block of text in a figure. </a:t>
            </a:r>
            <a:endParaRPr lang="en-US" sz="2400" dirty="0" smtClean="0">
              <a:latin typeface="Times New Roman" pitchFamily="18" charset="0"/>
              <a:cs typeface="Times New Roman" pitchFamily="18"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685800"/>
            <a:ext cx="11582400" cy="1938992"/>
          </a:xfrm>
          <a:prstGeom prst="rect">
            <a:avLst/>
          </a:prstGeom>
        </p:spPr>
        <p:txBody>
          <a:bodyPr wrap="square">
            <a:spAutoFit/>
          </a:bodyPr>
          <a:lstStyle/>
          <a:p>
            <a:pPr marL="457200" indent="-457200">
              <a:buNone/>
            </a:pPr>
            <a:r>
              <a:rPr lang="en-US" sz="2400" dirty="0" smtClean="0">
                <a:latin typeface="Times New Roman" pitchFamily="18" charset="0"/>
                <a:cs typeface="Times New Roman" pitchFamily="18" charset="0"/>
              </a:rPr>
              <a:t>3. Orient: </a:t>
            </a:r>
          </a:p>
          <a:p>
            <a:pPr marL="457200" indent="-457200">
              <a:buNone/>
            </a:pPr>
            <a:r>
              <a:rPr lang="en-US" sz="2400" dirty="0" smtClean="0">
                <a:latin typeface="Times New Roman" pitchFamily="18" charset="0"/>
                <a:cs typeface="Times New Roman" pitchFamily="18" charset="0"/>
              </a:rPr>
              <a:t>     –user chooses a direction in a two-, three-, or higher-dimensional space. </a:t>
            </a:r>
          </a:p>
          <a:p>
            <a:pPr marL="457200" indent="-457200">
              <a:buNone/>
            </a:pPr>
            <a:r>
              <a:rPr lang="en-US" sz="2400" dirty="0" smtClean="0">
                <a:latin typeface="Times New Roman" pitchFamily="18" charset="0"/>
                <a:cs typeface="Times New Roman" pitchFamily="18" charset="0"/>
              </a:rPr>
              <a:t>     –direction may simply rotate a symbol on the screen, indicate a direction of motion for a space ship, or control the operation of a robot arm</a:t>
            </a:r>
          </a:p>
          <a:p>
            <a:pPr marL="457200" indent="-457200">
              <a:buNone/>
            </a:pPr>
            <a:endParaRPr lang="en-US" sz="2400" dirty="0">
              <a:latin typeface="Times New Roman" pitchFamily="18" charset="0"/>
              <a:cs typeface="Times New Roman" pitchFamily="18" charset="0"/>
            </a:endParaRPr>
          </a:p>
        </p:txBody>
      </p:sp>
      <p:sp>
        <p:nvSpPr>
          <p:cNvPr id="5" name="Rectangle 4"/>
          <p:cNvSpPr/>
          <p:nvPr/>
        </p:nvSpPr>
        <p:spPr>
          <a:xfrm>
            <a:off x="812800" y="3048000"/>
            <a:ext cx="10363200" cy="3046988"/>
          </a:xfrm>
          <a:prstGeom prst="rect">
            <a:avLst/>
          </a:prstGeom>
        </p:spPr>
        <p:txBody>
          <a:bodyPr wrap="square">
            <a:spAutoFit/>
          </a:bodyPr>
          <a:lstStyle/>
          <a:p>
            <a:r>
              <a:rPr lang="en-US" sz="2400" dirty="0">
                <a:latin typeface="Times New Roman" pitchFamily="18" charset="0"/>
                <a:cs typeface="Times New Roman" pitchFamily="18" charset="0"/>
              </a:rPr>
              <a:t>4. Path: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user rapidly performs a series of position and orient </a:t>
            </a:r>
            <a:r>
              <a:rPr lang="en-US" sz="2400" dirty="0" smtClean="0">
                <a:latin typeface="Times New Roman" pitchFamily="18" charset="0"/>
                <a:cs typeface="Times New Roman" pitchFamily="18" charset="0"/>
              </a:rPr>
              <a:t>         . </a:t>
            </a: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may be realized as a curving line in a drawing program, </a:t>
            </a:r>
            <a:r>
              <a:rPr lang="en-US" sz="2400" dirty="0" smtClean="0">
                <a:latin typeface="Times New Roman" pitchFamily="18" charset="0"/>
                <a:cs typeface="Times New Roman" pitchFamily="18" charset="0"/>
              </a:rPr>
              <a:t>     the </a:t>
            </a:r>
            <a:r>
              <a:rPr lang="en-US" sz="2400" dirty="0">
                <a:latin typeface="Times New Roman" pitchFamily="18" charset="0"/>
                <a:cs typeface="Times New Roman" pitchFamily="18" charset="0"/>
              </a:rPr>
              <a:t>instructions for a cloth cutting machine, or the route on a map.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5</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Quantify</a:t>
            </a: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–user specifies a numeric value. –usually a one-dimensional selection of integer or real values to set parameters, such as the page number in a document, the velocity of a ship, or the amplitude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B1CA28-73C3-4536-A9E4-57E8FE11D44B}"/>
              </a:ext>
            </a:extLst>
          </p:cNvPr>
          <p:cNvSpPr>
            <a:spLocks noGrp="1"/>
          </p:cNvSpPr>
          <p:nvPr>
            <p:ph type="title"/>
          </p:nvPr>
        </p:nvSpPr>
        <p:spPr/>
        <p:txBody>
          <a:bodyPr/>
          <a:lstStyle/>
          <a:p>
            <a:pPr algn="ctr"/>
            <a:r>
              <a:rPr lang="en-US" dirty="0"/>
              <a:t>THE IMPORTANCE OF GOOD DESIGN</a:t>
            </a:r>
            <a:endParaRPr lang="en-IN" dirty="0"/>
          </a:p>
        </p:txBody>
      </p:sp>
      <p:sp>
        <p:nvSpPr>
          <p:cNvPr id="3" name="Content Placeholder 2">
            <a:extLst>
              <a:ext uri="{FF2B5EF4-FFF2-40B4-BE49-F238E27FC236}">
                <a16:creationId xmlns:a16="http://schemas.microsoft.com/office/drawing/2014/main" xmlns="" id="{D39FD441-A0D1-4CCB-8F86-1EE5530B9428}"/>
              </a:ext>
            </a:extLst>
          </p:cNvPr>
          <p:cNvSpPr>
            <a:spLocks noGrp="1"/>
          </p:cNvSpPr>
          <p:nvPr>
            <p:ph sz="quarter" idx="1"/>
          </p:nvPr>
        </p:nvSpPr>
        <p:spPr/>
        <p:txBody>
          <a:bodyPr>
            <a:normAutofit fontScale="77500" lnSpcReduction="20000"/>
          </a:bodyPr>
          <a:lstStyle/>
          <a:p>
            <a:pPr marL="0" indent="0">
              <a:buNone/>
            </a:pPr>
            <a:r>
              <a:rPr lang="en-US" dirty="0"/>
              <a:t>With today's technology and tools, and our motivation to create really effective and usable interfaces and screens, why do we continue to produce systems that are inefficient and confusing or, at worst, just plain unusable? Is it because: </a:t>
            </a:r>
          </a:p>
          <a:p>
            <a:pPr marL="0" indent="0">
              <a:buNone/>
            </a:pPr>
            <a:r>
              <a:rPr lang="en-US" dirty="0"/>
              <a:t>• We don't care? </a:t>
            </a:r>
          </a:p>
          <a:p>
            <a:pPr marL="0" indent="0">
              <a:buNone/>
            </a:pPr>
            <a:r>
              <a:rPr lang="en-US" dirty="0"/>
              <a:t>• We don't possess common sense?</a:t>
            </a:r>
          </a:p>
          <a:p>
            <a:pPr marL="0" indent="0">
              <a:buNone/>
            </a:pPr>
            <a:r>
              <a:rPr lang="en-US" dirty="0"/>
              <a:t> • We don't have the time?</a:t>
            </a:r>
          </a:p>
          <a:p>
            <a:pPr marL="0" indent="0">
              <a:buNone/>
            </a:pPr>
            <a:r>
              <a:rPr lang="en-US" dirty="0"/>
              <a:t> • We still don't know what really makes good design? </a:t>
            </a:r>
          </a:p>
          <a:p>
            <a:pPr marL="0" indent="0">
              <a:buNone/>
            </a:pPr>
            <a:r>
              <a:rPr lang="en-US" dirty="0"/>
              <a:t>• But we never seem to have time to find out what makes good design, nor to properly apply it. After all, many of us have other things to do in addition to designing interfaces and screens. </a:t>
            </a:r>
          </a:p>
          <a:p>
            <a:pPr marL="0" indent="0">
              <a:buNone/>
            </a:pPr>
            <a:r>
              <a:rPr lang="en-US" dirty="0"/>
              <a:t>• So we take our best shot given the workload and time constraints imposed upon us. The result, too often, is woefully inadequate.</a:t>
            </a:r>
          </a:p>
          <a:p>
            <a:pPr marL="0" indent="0">
              <a:buNone/>
            </a:pPr>
            <a:r>
              <a:rPr lang="en-US" dirty="0"/>
              <a:t> • Interface and screen design were really a matter of common sense, we developers would have been producing almost identical screens for representing the real world. </a:t>
            </a:r>
          </a:p>
          <a:p>
            <a:pPr marL="0" indent="0">
              <a:buNone/>
            </a:pPr>
            <a:r>
              <a:rPr lang="en-US" dirty="0"/>
              <a:t>• Example bad designs – Closed door with complete wood – suggestion : glass door </a:t>
            </a:r>
            <a:endParaRPr lang="en-IN" dirty="0"/>
          </a:p>
        </p:txBody>
      </p:sp>
    </p:spTree>
    <p:extLst>
      <p:ext uri="{BB962C8B-B14F-4D97-AF65-F5344CB8AC3E}">
        <p14:creationId xmlns:p14="http://schemas.microsoft.com/office/powerpoint/2010/main" xmlns="" val="314964237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Direct-control pointing</a:t>
            </a:r>
            <a:endParaRPr lang="en-US" dirty="0"/>
          </a:p>
        </p:txBody>
      </p:sp>
      <p:sp>
        <p:nvSpPr>
          <p:cNvPr id="3" name="Content Placeholder 2"/>
          <p:cNvSpPr>
            <a:spLocks noGrp="1"/>
          </p:cNvSpPr>
          <p:nvPr>
            <p:ph idx="1"/>
          </p:nvPr>
        </p:nvSpPr>
        <p:spPr/>
        <p:txBody>
          <a:bodyPr>
            <a:normAutofit/>
          </a:bodyPr>
          <a:lstStyle/>
          <a:p>
            <a:r>
              <a:rPr lang="en-US" sz="2400" dirty="0" err="1" smtClean="0">
                <a:latin typeface="Times New Roman" pitchFamily="18" charset="0"/>
                <a:cs typeface="Times New Roman" pitchFamily="18" charset="0"/>
              </a:rPr>
              <a:t>Deviceslightpen</a:t>
            </a:r>
            <a:r>
              <a:rPr lang="en-US" sz="2400" dirty="0" smtClean="0">
                <a:latin typeface="Times New Roman" pitchFamily="18" charset="0"/>
                <a:cs typeface="Times New Roman" pitchFamily="18" charset="0"/>
              </a:rPr>
              <a:t>:</a:t>
            </a:r>
          </a:p>
          <a:p>
            <a:pPr>
              <a:buNone/>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–enabled users to point to a spot on a screen and to perform a select, position, or other task </a:t>
            </a:r>
            <a:endParaRPr lang="en-US" sz="2400" dirty="0" smtClean="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it allows direct control by pointing to a spot on the </a:t>
            </a:r>
            <a:r>
              <a:rPr lang="en-US" sz="2400" dirty="0" smtClean="0">
                <a:latin typeface="Times New Roman" pitchFamily="18" charset="0"/>
                <a:cs typeface="Times New Roman" pitchFamily="18" charset="0"/>
              </a:rPr>
              <a:t>display</a:t>
            </a:r>
          </a:p>
          <a:p>
            <a:pPr>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–incorporates a button for the user to press when the cursor is resting on the desired spot on the screen </a:t>
            </a:r>
            <a:endParaRPr lang="en-US" sz="2400" dirty="0" smtClean="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lightpen</a:t>
            </a:r>
            <a:r>
              <a:rPr lang="en-US" sz="2400" dirty="0">
                <a:latin typeface="Times New Roman" pitchFamily="18" charset="0"/>
                <a:cs typeface="Times New Roman" pitchFamily="18" charset="0"/>
              </a:rPr>
              <a:t> has three disadvantages: users' hands obscured part of the screen, users had to remove their hands from the keyboard, and users had to pick up the </a:t>
            </a:r>
            <a:r>
              <a:rPr lang="en-US" sz="2400" dirty="0" err="1">
                <a:latin typeface="Times New Roman" pitchFamily="18" charset="0"/>
                <a:cs typeface="Times New Roman" pitchFamily="18" charset="0"/>
              </a:rPr>
              <a:t>lightpen</a:t>
            </a:r>
            <a:endParaRPr lang="en-US" sz="2400" dirty="0">
              <a:latin typeface="Times New Roman" pitchFamily="18" charset="0"/>
              <a:cs typeface="Times New Roman" pitchFamily="18"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2800" y="990601"/>
            <a:ext cx="10160000" cy="3785652"/>
          </a:xfrm>
          <a:prstGeom prst="rect">
            <a:avLst/>
          </a:prstGeom>
        </p:spPr>
        <p:txBody>
          <a:bodyPr wrap="square">
            <a:spAutoFit/>
          </a:bodyPr>
          <a:lstStyle/>
          <a:p>
            <a:r>
              <a:rPr lang="en-US" sz="2400" dirty="0" err="1" smtClean="0">
                <a:latin typeface="Times New Roman" pitchFamily="18" charset="0"/>
                <a:cs typeface="Times New Roman" pitchFamily="18" charset="0"/>
              </a:rPr>
              <a:t>Touchscreen</a:t>
            </a:r>
            <a:r>
              <a:rPr lang="en-US" sz="2400" dirty="0" smtClean="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–allows direct control touches on the screen using a </a:t>
            </a:r>
            <a:r>
              <a:rPr lang="en-US" sz="2400" dirty="0" smtClean="0">
                <a:latin typeface="Times New Roman" pitchFamily="18" charset="0"/>
                <a:cs typeface="Times New Roman" pitchFamily="18" charset="0"/>
              </a:rPr>
              <a:t>finger</a:t>
            </a: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–early designs were rightly criticized for causing fatigue, hand-obscuring-the-screen, hand-off-keyboard, imprecise pointing, and the eventual smudging of the </a:t>
            </a:r>
            <a:r>
              <a:rPr lang="en-US" sz="2400" dirty="0" smtClean="0">
                <a:latin typeface="Times New Roman" pitchFamily="18" charset="0"/>
                <a:cs typeface="Times New Roman" pitchFamily="18" charset="0"/>
              </a:rPr>
              <a:t>display</a:t>
            </a: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–lift-off strategy enables users to point at a single pixel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the users touch the </a:t>
            </a:r>
            <a:r>
              <a:rPr lang="en-US" sz="2400" dirty="0" smtClean="0">
                <a:latin typeface="Times New Roman" pitchFamily="18" charset="0"/>
                <a:cs typeface="Times New Roman" pitchFamily="18" charset="0"/>
              </a:rPr>
              <a:t>surface</a:t>
            </a: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–then see a cursor that they can drag around on the display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when the users are satisfied with the position, they lift their fingers off the display to activate </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7600" y="685800"/>
            <a:ext cx="6705600" cy="2677656"/>
          </a:xfrm>
          <a:prstGeom prst="rect">
            <a:avLst/>
          </a:prstGeom>
        </p:spPr>
        <p:txBody>
          <a:bodyPr wrap="square">
            <a:spAutoFit/>
          </a:bodyPr>
          <a:lstStyle/>
          <a:p>
            <a:r>
              <a:rPr lang="en-US" sz="2800" dirty="0">
                <a:latin typeface="Times New Roman" pitchFamily="18" charset="0"/>
                <a:cs typeface="Times New Roman" pitchFamily="18" charset="0"/>
              </a:rPr>
              <a:t>Tablet PCs and Mobile </a:t>
            </a:r>
            <a:r>
              <a:rPr lang="en-US" sz="2800" dirty="0" smtClean="0">
                <a:latin typeface="Times New Roman" pitchFamily="18" charset="0"/>
                <a:cs typeface="Times New Roman" pitchFamily="18" charset="0"/>
              </a:rPr>
              <a:t>         Devices</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Natural to point on the LCD surface </a:t>
            </a:r>
            <a:endParaRPr lang="en-US" sz="2800" dirty="0" smtClean="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Stylus </a:t>
            </a:r>
            <a:endParaRPr lang="en-US" sz="2800" dirty="0" smtClean="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Keep context in view </a:t>
            </a:r>
            <a:endParaRPr lang="en-US" sz="2800" dirty="0" smtClean="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Pick up &amp; put down stylus </a:t>
            </a:r>
            <a:r>
              <a:rPr lang="en-US" sz="2800" dirty="0" smtClean="0">
                <a:latin typeface="Times New Roman" pitchFamily="18" charset="0"/>
                <a:cs typeface="Times New Roman" pitchFamily="18" charset="0"/>
              </a:rPr>
              <a:t>       </a:t>
            </a:r>
          </a:p>
          <a:p>
            <a:pPr>
              <a:buFont typeface="Arial" pitchFamily="34" charset="0"/>
              <a:buChar char="•"/>
            </a:pPr>
            <a:r>
              <a:rPr lang="en-US" sz="2800" dirty="0" smtClean="0">
                <a:latin typeface="Times New Roman" pitchFamily="18" charset="0"/>
                <a:cs typeface="Times New Roman" pitchFamily="18" charset="0"/>
              </a:rPr>
              <a:t>Gestures </a:t>
            </a:r>
            <a:r>
              <a:rPr lang="en-US" sz="2800" dirty="0">
                <a:latin typeface="Times New Roman" pitchFamily="18" charset="0"/>
                <a:cs typeface="Times New Roman" pitchFamily="18" charset="0"/>
              </a:rPr>
              <a:t>and handwriting recognition </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Indirect pointing devices</a:t>
            </a:r>
            <a:endParaRPr lang="en-US" dirty="0"/>
          </a:p>
        </p:txBody>
      </p:sp>
      <p:sp>
        <p:nvSpPr>
          <p:cNvPr id="3" name="Content Placeholder 2"/>
          <p:cNvSpPr>
            <a:spLocks noGrp="1"/>
          </p:cNvSpPr>
          <p:nvPr>
            <p:ph idx="1"/>
          </p:nvPr>
        </p:nvSpPr>
        <p:spPr/>
        <p:txBody>
          <a:bodyPr>
            <a:noAutofit/>
          </a:bodyPr>
          <a:lstStyle/>
          <a:p>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mouse </a:t>
            </a: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the hand rests in a comfortable position, buttons on the mouse are easily pressed, even long motions can be rapid, and positioning can be precise </a:t>
            </a: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•trackball</a:t>
            </a:r>
          </a:p>
          <a:p>
            <a:pPr>
              <a:buNone/>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–usually implemented as a rotating ball 1 to 6 inches in diameter that moves a cursor </a:t>
            </a: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joystick </a:t>
            </a:r>
            <a:endParaRPr lang="en-US" sz="2400" dirty="0" smtClean="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are appealing for tracking purposes •graphics tablet –a touch-sensitive surface separate from the screen •touchpad –built-in near the keyboard offers the convenience and precision of a </a:t>
            </a:r>
            <a:r>
              <a:rPr lang="en-US" sz="2400" dirty="0" err="1">
                <a:latin typeface="Times New Roman" pitchFamily="18" charset="0"/>
                <a:cs typeface="Times New Roman" pitchFamily="18" charset="0"/>
              </a:rPr>
              <a:t>touchscreen</a:t>
            </a:r>
            <a:r>
              <a:rPr lang="en-US" sz="2400" dirty="0">
                <a:latin typeface="Times New Roman" pitchFamily="18" charset="0"/>
                <a:cs typeface="Times New Roman" pitchFamily="18" charset="0"/>
              </a:rPr>
              <a:t> while keeping the user's hand off the display surface</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838200"/>
            <a:ext cx="9753600" cy="5262979"/>
          </a:xfrm>
          <a:prstGeom prst="rect">
            <a:avLst/>
          </a:prstGeom>
        </p:spPr>
        <p:txBody>
          <a:bodyPr wrap="square">
            <a:spAutoFit/>
          </a:bodyPr>
          <a:lstStyle/>
          <a:p>
            <a:r>
              <a:rPr lang="en-US" sz="2400" dirty="0">
                <a:solidFill>
                  <a:prstClr val="black"/>
                </a:solidFill>
                <a:latin typeface="Times New Roman" pitchFamily="18" charset="0"/>
                <a:cs typeface="Times New Roman" pitchFamily="18" charset="0"/>
              </a:rPr>
              <a:t>•graphics tablet </a:t>
            </a:r>
            <a:endParaRPr lang="en-US" sz="2400" dirty="0" smtClean="0">
              <a:solidFill>
                <a:prstClr val="black"/>
              </a:solidFill>
              <a:latin typeface="Times New Roman" pitchFamily="18" charset="0"/>
              <a:cs typeface="Times New Roman" pitchFamily="18" charset="0"/>
            </a:endParaRPr>
          </a:p>
          <a:p>
            <a:r>
              <a:rPr lang="en-US" sz="2400" dirty="0" smtClean="0">
                <a:solidFill>
                  <a:prstClr val="black"/>
                </a:solidFill>
                <a:latin typeface="Times New Roman" pitchFamily="18" charset="0"/>
                <a:cs typeface="Times New Roman" pitchFamily="18" charset="0"/>
              </a:rPr>
              <a:t>   –</a:t>
            </a:r>
            <a:r>
              <a:rPr lang="en-US" sz="2400" dirty="0">
                <a:solidFill>
                  <a:prstClr val="black"/>
                </a:solidFill>
                <a:latin typeface="Times New Roman" pitchFamily="18" charset="0"/>
                <a:cs typeface="Times New Roman" pitchFamily="18" charset="0"/>
              </a:rPr>
              <a:t>a touch-sensitive surface separate from the </a:t>
            </a:r>
            <a:r>
              <a:rPr lang="en-US" sz="2400" dirty="0" smtClean="0">
                <a:solidFill>
                  <a:prstClr val="black"/>
                </a:solidFill>
                <a:latin typeface="Times New Roman" pitchFamily="18" charset="0"/>
                <a:cs typeface="Times New Roman" pitchFamily="18" charset="0"/>
              </a:rPr>
              <a:t>screen</a:t>
            </a:r>
          </a:p>
          <a:p>
            <a:r>
              <a:rPr lang="en-US" sz="2400" dirty="0" smtClean="0">
                <a:solidFill>
                  <a:prstClr val="black"/>
                </a:solidFill>
                <a:latin typeface="Times New Roman" pitchFamily="18" charset="0"/>
                <a:cs typeface="Times New Roman" pitchFamily="18" charset="0"/>
              </a:rPr>
              <a:t> </a:t>
            </a:r>
            <a:r>
              <a:rPr lang="en-US" sz="2400" dirty="0">
                <a:solidFill>
                  <a:prstClr val="black"/>
                </a:solidFill>
                <a:latin typeface="Times New Roman" pitchFamily="18" charset="0"/>
                <a:cs typeface="Times New Roman" pitchFamily="18" charset="0"/>
              </a:rPr>
              <a:t>•touchpad </a:t>
            </a:r>
            <a:endParaRPr lang="en-US" sz="2400" dirty="0" smtClean="0">
              <a:solidFill>
                <a:prstClr val="black"/>
              </a:solidFill>
              <a:latin typeface="Times New Roman" pitchFamily="18" charset="0"/>
              <a:cs typeface="Times New Roman" pitchFamily="18" charset="0"/>
            </a:endParaRPr>
          </a:p>
          <a:p>
            <a:r>
              <a:rPr lang="en-US" sz="2400" dirty="0">
                <a:solidFill>
                  <a:prstClr val="black"/>
                </a:solidFill>
                <a:latin typeface="Times New Roman" pitchFamily="18" charset="0"/>
                <a:cs typeface="Times New Roman" pitchFamily="18" charset="0"/>
              </a:rPr>
              <a:t> </a:t>
            </a:r>
            <a:r>
              <a:rPr lang="en-US" sz="2400" dirty="0" smtClean="0">
                <a:solidFill>
                  <a:prstClr val="black"/>
                </a:solidFill>
                <a:latin typeface="Times New Roman" pitchFamily="18" charset="0"/>
                <a:cs typeface="Times New Roman" pitchFamily="18" charset="0"/>
              </a:rPr>
              <a:t>  –</a:t>
            </a:r>
            <a:r>
              <a:rPr lang="en-US" sz="2400" dirty="0">
                <a:solidFill>
                  <a:prstClr val="black"/>
                </a:solidFill>
                <a:latin typeface="Times New Roman" pitchFamily="18" charset="0"/>
                <a:cs typeface="Times New Roman" pitchFamily="18" charset="0"/>
              </a:rPr>
              <a:t>built-in near the keyboard offers the convenience and precision of a </a:t>
            </a:r>
            <a:r>
              <a:rPr lang="en-US" sz="2400" dirty="0" err="1">
                <a:solidFill>
                  <a:prstClr val="black"/>
                </a:solidFill>
                <a:latin typeface="Times New Roman" pitchFamily="18" charset="0"/>
                <a:cs typeface="Times New Roman" pitchFamily="18" charset="0"/>
              </a:rPr>
              <a:t>touchscreen</a:t>
            </a:r>
            <a:r>
              <a:rPr lang="en-US" sz="2400" dirty="0">
                <a:solidFill>
                  <a:prstClr val="black"/>
                </a:solidFill>
                <a:latin typeface="Times New Roman" pitchFamily="18" charset="0"/>
                <a:cs typeface="Times New Roman" pitchFamily="18" charset="0"/>
              </a:rPr>
              <a:t> while keeping the user's hand off the display </a:t>
            </a:r>
            <a:r>
              <a:rPr lang="en-US" sz="2400" dirty="0" smtClean="0">
                <a:solidFill>
                  <a:prstClr val="black"/>
                </a:solidFill>
                <a:latin typeface="Times New Roman" pitchFamily="18" charset="0"/>
                <a:cs typeface="Times New Roman" pitchFamily="18" charset="0"/>
              </a:rPr>
              <a:t> </a:t>
            </a:r>
          </a:p>
          <a:p>
            <a:r>
              <a:rPr lang="en-US" sz="2400" dirty="0" smtClean="0"/>
              <a:t>•</a:t>
            </a:r>
            <a:r>
              <a:rPr lang="en-US" sz="2400" dirty="0" smtClean="0">
                <a:latin typeface="Times New Roman" pitchFamily="18" charset="0"/>
                <a:cs typeface="Times New Roman" pitchFamily="18" charset="0"/>
              </a:rPr>
              <a:t>Human</a:t>
            </a: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factors </a:t>
            </a:r>
            <a:r>
              <a:rPr lang="en-US" sz="2400" dirty="0" smtClean="0">
                <a:latin typeface="Times New Roman" pitchFamily="18" charset="0"/>
                <a:cs typeface="Times New Roman" pitchFamily="18" charset="0"/>
              </a:rPr>
              <a:t>variables</a:t>
            </a: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–speed of motion for short and long distances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accuracy of positioning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error rates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learning </a:t>
            </a:r>
            <a:r>
              <a:rPr lang="en-US" sz="2400" dirty="0" smtClean="0">
                <a:latin typeface="Times New Roman" pitchFamily="18" charset="0"/>
                <a:cs typeface="Times New Roman" pitchFamily="18" charset="0"/>
              </a:rPr>
              <a:t>time</a:t>
            </a: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–user satisfaction </a:t>
            </a:r>
            <a:endParaRPr lang="en-US" sz="2400" dirty="0" smtClean="0">
              <a:solidFill>
                <a:prstClr val="black"/>
              </a:solidFill>
              <a:latin typeface="Times New Roman" pitchFamily="18" charset="0"/>
              <a:cs typeface="Times New Roman" pitchFamily="18" charset="0"/>
            </a:endParaRPr>
          </a:p>
          <a:p>
            <a:endParaRPr lang="en-US" sz="2400" dirty="0">
              <a:solidFill>
                <a:prstClr val="black"/>
              </a:solidFill>
              <a:latin typeface="Times New Roman" pitchFamily="18" charset="0"/>
              <a:cs typeface="Times New Roman" pitchFamily="18" charset="0"/>
            </a:endParaRPr>
          </a:p>
          <a:p>
            <a:endParaRPr lang="en-US" sz="2400"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7600" y="609601"/>
            <a:ext cx="9956800" cy="3477875"/>
          </a:xfrm>
          <a:prstGeom prst="rect">
            <a:avLst/>
          </a:prstGeom>
        </p:spPr>
        <p:txBody>
          <a:bodyPr wrap="square">
            <a:spAutoFit/>
          </a:bodyPr>
          <a:lstStyle/>
          <a:p>
            <a:r>
              <a:rPr lang="en-US" sz="28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Other variables</a:t>
            </a: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–cost –</a:t>
            </a:r>
            <a:r>
              <a:rPr lang="en-US" sz="2400" dirty="0" smtClean="0">
                <a:latin typeface="Times New Roman" pitchFamily="18" charset="0"/>
                <a:cs typeface="Times New Roman" pitchFamily="18" charset="0"/>
              </a:rPr>
              <a:t>durability</a:t>
            </a: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–space </a:t>
            </a:r>
            <a:r>
              <a:rPr lang="en-US" sz="2400" dirty="0" smtClean="0">
                <a:latin typeface="Times New Roman" pitchFamily="18" charset="0"/>
                <a:cs typeface="Times New Roman" pitchFamily="18" charset="0"/>
              </a:rPr>
              <a:t>requirements</a:t>
            </a: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weight</a:t>
            </a: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–left- versus right-hand use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likelihood to cause repetitive-strain </a:t>
            </a:r>
            <a:r>
              <a:rPr lang="en-US" sz="2400" dirty="0" smtClean="0">
                <a:latin typeface="Times New Roman" pitchFamily="18" charset="0"/>
                <a:cs typeface="Times New Roman" pitchFamily="18" charset="0"/>
              </a:rPr>
              <a:t>injury</a:t>
            </a: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–compatibility with other </a:t>
            </a:r>
            <a:r>
              <a:rPr lang="en-US" sz="2400" dirty="0" smtClean="0">
                <a:latin typeface="Times New Roman" pitchFamily="18" charset="0"/>
                <a:cs typeface="Times New Roman" pitchFamily="18" charset="0"/>
              </a:rPr>
              <a:t>systems</a:t>
            </a: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3" name="Rectangle 2"/>
          <p:cNvSpPr/>
          <p:nvPr/>
        </p:nvSpPr>
        <p:spPr>
          <a:xfrm>
            <a:off x="1117600" y="3505200"/>
            <a:ext cx="10261600" cy="3046988"/>
          </a:xfrm>
          <a:prstGeom prst="rect">
            <a:avLst/>
          </a:prstGeom>
        </p:spPr>
        <p:txBody>
          <a:bodyPr wrap="square">
            <a:spAutoFit/>
          </a:bodyPr>
          <a:lstStyle/>
          <a:p>
            <a:r>
              <a:rPr lang="en-US" sz="2400" dirty="0">
                <a:latin typeface="Times New Roman" pitchFamily="18" charset="0"/>
                <a:cs typeface="Times New Roman" pitchFamily="18" charset="0"/>
              </a:rPr>
              <a:t>Comparison of pointing </a:t>
            </a:r>
            <a:r>
              <a:rPr lang="en-US" sz="2400" dirty="0" smtClean="0">
                <a:latin typeface="Times New Roman" pitchFamily="18" charset="0"/>
                <a:cs typeface="Times New Roman" pitchFamily="18" charset="0"/>
              </a:rPr>
              <a:t>devices:</a:t>
            </a:r>
          </a:p>
          <a:p>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Some </a:t>
            </a:r>
            <a:r>
              <a:rPr lang="en-US" sz="2400" dirty="0" smtClean="0">
                <a:latin typeface="Times New Roman" pitchFamily="18" charset="0"/>
                <a:cs typeface="Times New Roman" pitchFamily="18" charset="0"/>
              </a:rPr>
              <a:t>results</a:t>
            </a: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direct pointing devices faster, but less </a:t>
            </a:r>
            <a:r>
              <a:rPr lang="en-US" sz="2400" dirty="0" smtClean="0">
                <a:latin typeface="Times New Roman" pitchFamily="18" charset="0"/>
                <a:cs typeface="Times New Roman" pitchFamily="18" charset="0"/>
              </a:rPr>
              <a:t>accurate</a:t>
            </a: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graphics tablets are appealing when user can remain with device for long periods without switching to </a:t>
            </a:r>
            <a:r>
              <a:rPr lang="en-US" sz="2400" dirty="0" smtClean="0">
                <a:latin typeface="Times New Roman" pitchFamily="18" charset="0"/>
                <a:cs typeface="Times New Roman" pitchFamily="18" charset="0"/>
              </a:rPr>
              <a:t>keyboard</a:t>
            </a: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–mouse is faster than isometric joystick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for tasks that mix typing and pointing, cursor keys a faster and are preferred by users to a mouse</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3400"/>
            <a:ext cx="10363200" cy="3970318"/>
          </a:xfrm>
          <a:prstGeom prst="rect">
            <a:avLst/>
          </a:prstGeom>
        </p:spPr>
        <p:txBody>
          <a:bodyPr wrap="square">
            <a:spAutoFit/>
          </a:bodyPr>
          <a:lstStyle/>
          <a:p>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Fitts</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Law</a:t>
            </a:r>
          </a:p>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–Index of difficulty = log2 (2D / W) </a:t>
            </a:r>
            <a:endParaRPr lang="en-US" sz="2800" dirty="0" smtClean="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Time to point = C1 + C2 (index of difficulty) </a:t>
            </a:r>
            <a:endParaRPr lang="en-US" sz="2800" dirty="0" smtClean="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C1 and C2 and constants that depend on the device </a:t>
            </a:r>
            <a:endParaRPr lang="en-US" sz="2800" dirty="0" smtClean="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Index of difficulty is log2 (2*8/1) = log2(16) = 4 bits </a:t>
            </a:r>
            <a:endParaRPr lang="en-US" sz="2800" dirty="0" smtClean="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A three-component equation was thus more suited for the high-precision pointing task</a:t>
            </a:r>
            <a:r>
              <a:rPr lang="en-US" sz="2800" dirty="0" smtClean="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–Time for precision pointing = C1 + C2 (index of difficulty) + C3 log2 (C4 / W) </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Novel devices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None/>
            </a:pPr>
            <a:r>
              <a:rPr lang="en-US" sz="2800" dirty="0" smtClean="0">
                <a:latin typeface="Times New Roman" pitchFamily="18" charset="0"/>
                <a:cs typeface="Times New Roman" pitchFamily="18" charset="0"/>
              </a:rPr>
              <a:t>•</a:t>
            </a:r>
            <a:r>
              <a:rPr lang="en-US" sz="2800" dirty="0">
                <a:latin typeface="Times New Roman" pitchFamily="18" charset="0"/>
                <a:cs typeface="Times New Roman" pitchFamily="18" charset="0"/>
              </a:rPr>
              <a:t>Foot controls </a:t>
            </a: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a:t>
            </a:r>
            <a:r>
              <a:rPr lang="en-US" sz="2800" dirty="0">
                <a:latin typeface="Times New Roman" pitchFamily="18" charset="0"/>
                <a:cs typeface="Times New Roman" pitchFamily="18" charset="0"/>
              </a:rPr>
              <a:t>Eye-tracking </a:t>
            </a: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a:t>
            </a:r>
            <a:r>
              <a:rPr lang="en-US" sz="2800" dirty="0">
                <a:latin typeface="Times New Roman" pitchFamily="18" charset="0"/>
                <a:cs typeface="Times New Roman" pitchFamily="18" charset="0"/>
              </a:rPr>
              <a:t>Multiple-degrees-of-freedom devices </a:t>
            </a: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a:t>
            </a:r>
            <a:r>
              <a:rPr lang="en-US" sz="2800" dirty="0" err="1">
                <a:latin typeface="Times New Roman" pitchFamily="18" charset="0"/>
                <a:cs typeface="Times New Roman" pitchFamily="18" charset="0"/>
              </a:rPr>
              <a:t>DataGlove</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a:t>
            </a:r>
            <a:r>
              <a:rPr lang="en-US" sz="2800" dirty="0" err="1">
                <a:latin typeface="Times New Roman" pitchFamily="18" charset="0"/>
                <a:cs typeface="Times New Roman" pitchFamily="18" charset="0"/>
              </a:rPr>
              <a:t>Haptic</a:t>
            </a:r>
            <a:r>
              <a:rPr lang="en-US" sz="2800" dirty="0">
                <a:latin typeface="Times New Roman" pitchFamily="18" charset="0"/>
                <a:cs typeface="Times New Roman" pitchFamily="18" charset="0"/>
              </a:rPr>
              <a:t> feedback </a:t>
            </a:r>
            <a:r>
              <a:rPr lang="en-US" sz="2800" dirty="0" smtClean="0">
                <a:latin typeface="Times New Roman" pitchFamily="18" charset="0"/>
                <a:cs typeface="Times New Roman" pitchFamily="18" charset="0"/>
              </a:rPr>
              <a:t>Bimanual </a:t>
            </a:r>
            <a:r>
              <a:rPr lang="en-US" sz="2800" dirty="0">
                <a:latin typeface="Times New Roman" pitchFamily="18" charset="0"/>
                <a:cs typeface="Times New Roman" pitchFamily="18" charset="0"/>
              </a:rPr>
              <a:t>input </a:t>
            </a:r>
            <a:endParaRPr lang="en-US" sz="2800" dirty="0" smtClean="0">
              <a:latin typeface="Times New Roman" pitchFamily="18" charset="0"/>
              <a:cs typeface="Times New Roman" pitchFamily="18" charset="0"/>
            </a:endParaRPr>
          </a:p>
          <a:p>
            <a:pPr>
              <a:buNone/>
            </a:pPr>
            <a:r>
              <a:rPr lang="en-US" sz="2800" dirty="0" err="1" smtClean="0">
                <a:latin typeface="Times New Roman" pitchFamily="18" charset="0"/>
                <a:cs typeface="Times New Roman" pitchFamily="18" charset="0"/>
              </a:rPr>
              <a:t>Ucomputing</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and tangible user interfaces </a:t>
            </a: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a:t>
            </a:r>
            <a:r>
              <a:rPr lang="en-US" sz="2800" dirty="0">
                <a:latin typeface="Times New Roman" pitchFamily="18" charset="0"/>
                <a:cs typeface="Times New Roman" pitchFamily="18" charset="0"/>
              </a:rPr>
              <a:t>Handheld devices </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Speech and auditory interfaces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None/>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Speech recognition still does not match the fantasy of </a:t>
            </a:r>
            <a:r>
              <a:rPr lang="en-US" sz="2400" dirty="0" smtClean="0">
                <a:latin typeface="Times New Roman" pitchFamily="18" charset="0"/>
                <a:cs typeface="Times New Roman" pitchFamily="18" charset="0"/>
              </a:rPr>
              <a:t>science fiction</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demands of user's working </a:t>
            </a:r>
            <a:r>
              <a:rPr lang="en-US" sz="2400" dirty="0" smtClean="0">
                <a:latin typeface="Times New Roman" pitchFamily="18" charset="0"/>
                <a:cs typeface="Times New Roman" pitchFamily="18" charset="0"/>
              </a:rPr>
              <a:t>memory</a:t>
            </a:r>
          </a:p>
          <a:p>
            <a:pPr>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–background noise problematic </a:t>
            </a:r>
            <a:endParaRPr lang="en-US" sz="2400" dirty="0" smtClean="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variations in user speech performance impacts effectiveness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most useful in specific applications, such as to benefit handicapped </a:t>
            </a:r>
            <a:r>
              <a:rPr lang="en-US" sz="2400" dirty="0" smtClean="0">
                <a:latin typeface="Times New Roman" pitchFamily="18" charset="0"/>
                <a:cs typeface="Times New Roman" pitchFamily="18" charset="0"/>
              </a:rPr>
              <a:t>users</a:t>
            </a:r>
          </a:p>
          <a:p>
            <a:pPr>
              <a:buNone/>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•Discrete word </a:t>
            </a:r>
            <a:r>
              <a:rPr lang="en-US" sz="2400" dirty="0" smtClean="0">
                <a:latin typeface="Times New Roman" pitchFamily="18" charset="0"/>
                <a:cs typeface="Times New Roman" pitchFamily="18" charset="0"/>
              </a:rPr>
              <a:t>recognition</a:t>
            </a:r>
          </a:p>
          <a:p>
            <a:pPr>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recognize individual words spoken by a specific person; can work with 90- to 98-percent reliability for 20 to 200 word vocabularies </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1200" y="990601"/>
            <a:ext cx="10261600" cy="3785652"/>
          </a:xfrm>
          <a:prstGeom prst="rect">
            <a:avLst/>
          </a:prstGeom>
        </p:spPr>
        <p:txBody>
          <a:bodyPr wrap="square">
            <a:spAutoFit/>
          </a:bodyPr>
          <a:lstStyle/>
          <a:p>
            <a:r>
              <a:rPr lang="en-US" dirty="0"/>
              <a:t>–</a:t>
            </a:r>
            <a:r>
              <a:rPr lang="en-US" sz="2400" dirty="0">
                <a:latin typeface="Times New Roman" pitchFamily="18" charset="0"/>
                <a:cs typeface="Times New Roman" pitchFamily="18" charset="0"/>
              </a:rPr>
              <a:t>Speaker-dependent training, in which the user repeats the full vocabulary once or </a:t>
            </a:r>
            <a:r>
              <a:rPr lang="en-US" sz="2400" dirty="0" smtClean="0">
                <a:latin typeface="Times New Roman" pitchFamily="18" charset="0"/>
                <a:cs typeface="Times New Roman" pitchFamily="18" charset="0"/>
              </a:rPr>
              <a:t>twice</a:t>
            </a: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–Speaker-independent systems are beginning to be reliable enough for certain commercial applications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been successful in enabling bedridden, paralyzed, or otherwise disabled people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also useful in applications with at least one of the following conditions: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speaker's hands are occupied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mobility is required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speaker's </a:t>
            </a:r>
            <a:r>
              <a:rPr lang="en-US" sz="2400" dirty="0">
                <a:latin typeface="Times New Roman" pitchFamily="18" charset="0"/>
                <a:cs typeface="Times New Roman" pitchFamily="18" charset="0"/>
              </a:rPr>
              <a:t>eyes are occupied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harsh or cramped conditions preclude use of keyboard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B1CA28-73C3-4536-A9E4-57E8FE11D44B}"/>
              </a:ext>
            </a:extLst>
          </p:cNvPr>
          <p:cNvSpPr>
            <a:spLocks noGrp="1"/>
          </p:cNvSpPr>
          <p:nvPr>
            <p:ph type="title"/>
          </p:nvPr>
        </p:nvSpPr>
        <p:spPr/>
        <p:txBody>
          <a:bodyPr/>
          <a:lstStyle/>
          <a:p>
            <a:pPr algn="ctr"/>
            <a:r>
              <a:rPr lang="en-US" dirty="0"/>
              <a:t>THE IMPORTANCE OF THE USER INTERFACE </a:t>
            </a:r>
            <a:endParaRPr lang="en-IN" dirty="0"/>
          </a:p>
        </p:txBody>
      </p:sp>
      <p:sp>
        <p:nvSpPr>
          <p:cNvPr id="3" name="Content Placeholder 2">
            <a:extLst>
              <a:ext uri="{FF2B5EF4-FFF2-40B4-BE49-F238E27FC236}">
                <a16:creationId xmlns:a16="http://schemas.microsoft.com/office/drawing/2014/main" xmlns="" id="{D39FD441-A0D1-4CCB-8F86-1EE5530B9428}"/>
              </a:ext>
            </a:extLst>
          </p:cNvPr>
          <p:cNvSpPr>
            <a:spLocks noGrp="1"/>
          </p:cNvSpPr>
          <p:nvPr>
            <p:ph sz="quarter" idx="1"/>
          </p:nvPr>
        </p:nvSpPr>
        <p:spPr/>
        <p:txBody>
          <a:bodyPr>
            <a:normAutofit lnSpcReduction="10000"/>
          </a:bodyPr>
          <a:lstStyle/>
          <a:p>
            <a:pPr marL="0" indent="0">
              <a:buNone/>
            </a:pPr>
            <a:r>
              <a:rPr lang="en-US" dirty="0"/>
              <a:t>• A well-designed interface and screen is terribly important to our users. It is their window to view the capabilities of the system. </a:t>
            </a:r>
          </a:p>
          <a:p>
            <a:pPr marL="0" indent="0">
              <a:buNone/>
            </a:pPr>
            <a:r>
              <a:rPr lang="en-US" dirty="0"/>
              <a:t>• It is also the vehicle through which many critical tasks are presented. These tasks often have a direct impact on an organization's relations with its customers, and its profitability.</a:t>
            </a:r>
          </a:p>
          <a:p>
            <a:pPr marL="0" indent="0">
              <a:buNone/>
            </a:pPr>
            <a:r>
              <a:rPr lang="en-US" dirty="0"/>
              <a:t> • A screen's layout and appearance affect a person in a variety of ways. If they are confusing and inefficient, people will have greater difficulty in doing their jobs and will make more mistakes. </a:t>
            </a:r>
          </a:p>
          <a:p>
            <a:pPr marL="0" indent="0">
              <a:buNone/>
            </a:pPr>
            <a:r>
              <a:rPr lang="en-US" dirty="0"/>
              <a:t>• Poor design may even chase some people away from a system permanently. It can also lead to aggravation, frustration, and increased stress. </a:t>
            </a:r>
            <a:endParaRPr lang="en-IN" dirty="0"/>
          </a:p>
        </p:txBody>
      </p:sp>
    </p:spTree>
    <p:extLst>
      <p:ext uri="{BB962C8B-B14F-4D97-AF65-F5344CB8AC3E}">
        <p14:creationId xmlns:p14="http://schemas.microsoft.com/office/powerpoint/2010/main" xmlns="" val="157609486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8000" y="914401"/>
            <a:ext cx="10464800" cy="5262979"/>
          </a:xfrm>
          <a:prstGeom prst="rect">
            <a:avLst/>
          </a:prstGeom>
        </p:spPr>
        <p:txBody>
          <a:bodyPr wrap="square">
            <a:spAutoFit/>
          </a:bodyPr>
          <a:lstStyle/>
          <a:p>
            <a:r>
              <a:rPr lang="en-US" sz="2400" dirty="0">
                <a:latin typeface="Times New Roman" pitchFamily="18" charset="0"/>
                <a:cs typeface="Times New Roman" pitchFamily="18" charset="0"/>
              </a:rPr>
              <a:t>•Continuous-speech recognition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Not generally available</a:t>
            </a:r>
            <a:r>
              <a:rPr lang="en-US" sz="2400" dirty="0" smtClean="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•difficulty in recognizing boundaries between spoken words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normal speech patterns blur </a:t>
            </a:r>
            <a:r>
              <a:rPr lang="en-US" sz="2400" dirty="0" smtClean="0">
                <a:latin typeface="Times New Roman" pitchFamily="18" charset="0"/>
                <a:cs typeface="Times New Roman" pitchFamily="18" charset="0"/>
              </a:rPr>
              <a:t>boundaries</a:t>
            </a: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•many potentially useful applications if </a:t>
            </a:r>
            <a:r>
              <a:rPr lang="en-US" sz="2400" dirty="0" smtClean="0">
                <a:latin typeface="Times New Roman" pitchFamily="18" charset="0"/>
                <a:cs typeface="Times New Roman" pitchFamily="18" charset="0"/>
              </a:rPr>
              <a:t>perfected</a:t>
            </a:r>
          </a:p>
          <a:p>
            <a:r>
              <a:rPr lang="en-US" sz="2400" dirty="0"/>
              <a:t>•</a:t>
            </a:r>
            <a:r>
              <a:rPr lang="en-US" sz="2400" dirty="0">
                <a:latin typeface="Times New Roman" pitchFamily="18" charset="0"/>
                <a:cs typeface="Times New Roman" pitchFamily="18" charset="0"/>
              </a:rPr>
              <a:t>Speech store and forward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Voice mail users </a:t>
            </a:r>
            <a:r>
              <a:rPr lang="en-US" sz="2400" dirty="0" smtClean="0">
                <a:latin typeface="Times New Roman" pitchFamily="18" charset="0"/>
                <a:cs typeface="Times New Roman" pitchFamily="18" charset="0"/>
              </a:rPr>
              <a:t>can</a:t>
            </a: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•receive messages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replay messages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reply to caller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forward messages to other users, delete messages </a:t>
            </a:r>
            <a:r>
              <a:rPr lang="en-US" sz="2400" dirty="0" smtClean="0">
                <a:latin typeface="Times New Roman" pitchFamily="18" charset="0"/>
                <a:cs typeface="Times New Roman" pitchFamily="18" charset="0"/>
              </a:rPr>
              <a:t> </a:t>
            </a: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 </a:t>
            </a:r>
            <a:r>
              <a:rPr lang="en-US" sz="2400" dirty="0" err="1" smtClean="0">
                <a:latin typeface="Times New Roman" pitchFamily="18" charset="0"/>
                <a:cs typeface="Times New Roman" pitchFamily="18" charset="0"/>
              </a:rPr>
              <a:t>rchive</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messages</a:t>
            </a: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7600" y="762000"/>
            <a:ext cx="9855200" cy="4154984"/>
          </a:xfrm>
          <a:prstGeom prst="rect">
            <a:avLst/>
          </a:prstGeom>
        </p:spPr>
        <p:txBody>
          <a:bodyPr wrap="square">
            <a:spAutoFit/>
          </a:bodyPr>
          <a:lstStyle/>
          <a:p>
            <a:r>
              <a:rPr lang="en-US" sz="2400" dirty="0">
                <a:latin typeface="Times New Roman" pitchFamily="18" charset="0"/>
                <a:cs typeface="Times New Roman" pitchFamily="18" charset="0"/>
              </a:rPr>
              <a:t>•Systems are low cost and reliable</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•Voice information </a:t>
            </a:r>
            <a:r>
              <a:rPr lang="en-US" sz="2400" dirty="0" smtClean="0">
                <a:latin typeface="Times New Roman" pitchFamily="18" charset="0"/>
                <a:cs typeface="Times New Roman" pitchFamily="18" charset="0"/>
              </a:rPr>
              <a:t>systems</a:t>
            </a: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–Stored speech commonly used to provide information about tourist sites, government services,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after-hours </a:t>
            </a:r>
            <a:r>
              <a:rPr lang="en-US" sz="2400" dirty="0">
                <a:latin typeface="Times New Roman" pitchFamily="18" charset="0"/>
                <a:cs typeface="Times New Roman" pitchFamily="18" charset="0"/>
              </a:rPr>
              <a:t>messages for organizations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Low cost –Voice </a:t>
            </a:r>
            <a:r>
              <a:rPr lang="en-US" sz="2400" dirty="0" smtClean="0">
                <a:latin typeface="Times New Roman" pitchFamily="18" charset="0"/>
                <a:cs typeface="Times New Roman" pitchFamily="18" charset="0"/>
              </a:rPr>
              <a:t>prompts</a:t>
            </a: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–Deep and complex menus frustrating </a:t>
            </a:r>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3" name="Rectangle 2"/>
          <p:cNvSpPr/>
          <p:nvPr/>
        </p:nvSpPr>
        <p:spPr>
          <a:xfrm>
            <a:off x="1320800" y="3429000"/>
            <a:ext cx="9855200" cy="2308324"/>
          </a:xfrm>
          <a:prstGeom prst="rect">
            <a:avLst/>
          </a:prstGeom>
        </p:spPr>
        <p:txBody>
          <a:bodyPr wrap="square">
            <a:spAutoFit/>
          </a:bodyPr>
          <a:lstStyle/>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Slow pace of voice output, ephemeral nature of speech, scanning and searching </a:t>
            </a:r>
            <a:r>
              <a:rPr lang="en-US" sz="2400" dirty="0" smtClean="0">
                <a:latin typeface="Times New Roman" pitchFamily="18" charset="0"/>
                <a:cs typeface="Times New Roman" pitchFamily="18" charset="0"/>
              </a:rPr>
              <a:t>problems</a:t>
            </a: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–Voice mail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Handheld voice recorders </a:t>
            </a: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Audio books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Instructional </a:t>
            </a:r>
            <a:r>
              <a:rPr lang="en-US" sz="2400" dirty="0">
                <a:latin typeface="Times New Roman" pitchFamily="18" charset="0"/>
                <a:cs typeface="Times New Roman" pitchFamily="18" charset="0"/>
              </a:rPr>
              <a:t>systems</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400" y="685801"/>
            <a:ext cx="9753600" cy="4524315"/>
          </a:xfrm>
          <a:prstGeom prst="rect">
            <a:avLst/>
          </a:prstGeom>
        </p:spPr>
        <p:txBody>
          <a:bodyPr wrap="square">
            <a:spAutoFit/>
          </a:bodyPr>
          <a:lstStyle/>
          <a:p>
            <a:r>
              <a:rPr lang="en-US" sz="2400" dirty="0">
                <a:latin typeface="Times New Roman" pitchFamily="18" charset="0"/>
                <a:cs typeface="Times New Roman" pitchFamily="18" charset="0"/>
              </a:rPr>
              <a:t>•Speech generation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Michaelis</a:t>
            </a:r>
            <a:r>
              <a:rPr lang="en-US" sz="2400" dirty="0">
                <a:latin typeface="Times New Roman" pitchFamily="18" charset="0"/>
                <a:cs typeface="Times New Roman" pitchFamily="18" charset="0"/>
              </a:rPr>
              <a:t> and Wiggins (1982) suggest that speech generation is "frequently preferable" under these circumstances: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The message is simple.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The message is short.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The message will not be referred to later.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The message deals with events in time.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The message requires an immediate response</a:t>
            </a:r>
            <a:r>
              <a:rPr lang="en-US" sz="2400" dirty="0" smtClean="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•The visual channels of communication are overloaded.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The environment is too brightly lit, too poorly lit, subject to severe vibration, or otherwise unsuitable for transmission of visual information.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The user must be free to move around. </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2800" y="914401"/>
            <a:ext cx="10160000" cy="4401205"/>
          </a:xfrm>
          <a:prstGeom prst="rect">
            <a:avLst/>
          </a:prstGeom>
        </p:spPr>
        <p:txBody>
          <a:bodyPr wrap="square">
            <a:spAutoFit/>
          </a:bodyPr>
          <a:lstStyle/>
          <a:p>
            <a:r>
              <a:rPr lang="en-US" sz="2800" dirty="0">
                <a:latin typeface="Times New Roman" pitchFamily="18" charset="0"/>
                <a:cs typeface="Times New Roman" pitchFamily="18" charset="0"/>
              </a:rPr>
              <a:t>Audio tones, </a:t>
            </a:r>
            <a:r>
              <a:rPr lang="en-US" sz="2800" dirty="0" err="1">
                <a:latin typeface="Times New Roman" pitchFamily="18" charset="0"/>
                <a:cs typeface="Times New Roman" pitchFamily="18" charset="0"/>
              </a:rPr>
              <a:t>audiolization</a:t>
            </a:r>
            <a:r>
              <a:rPr lang="en-US" sz="2800" dirty="0">
                <a:latin typeface="Times New Roman" pitchFamily="18" charset="0"/>
                <a:cs typeface="Times New Roman" pitchFamily="18" charset="0"/>
              </a:rPr>
              <a:t>, and music </a:t>
            </a:r>
            <a:endParaRPr lang="en-US" sz="2800" dirty="0" smtClean="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Sound feedback can be important</a:t>
            </a:r>
            <a:r>
              <a:rPr lang="en-US" sz="2800" dirty="0" smtClean="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•to confirm actions </a:t>
            </a:r>
            <a:endParaRPr lang="en-US" sz="2800" dirty="0" smtClean="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offer warning </a:t>
            </a:r>
            <a:endParaRPr lang="en-US" sz="2800" dirty="0" smtClean="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for visually-impaired users </a:t>
            </a:r>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
        <p:nvSpPr>
          <p:cNvPr id="3" name="Rectangle 2"/>
          <p:cNvSpPr/>
          <p:nvPr/>
        </p:nvSpPr>
        <p:spPr>
          <a:xfrm>
            <a:off x="1320800" y="3200401"/>
            <a:ext cx="9652000" cy="1384995"/>
          </a:xfrm>
          <a:prstGeom prst="rect">
            <a:avLst/>
          </a:prstGeom>
        </p:spPr>
        <p:txBody>
          <a:bodyPr wrap="square">
            <a:spAutoFit/>
          </a:bodyPr>
          <a:lstStyle/>
          <a:p>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music used to provide mood context, e.g. in games </a:t>
            </a:r>
            <a:endParaRPr lang="en-US" sz="2800" dirty="0" smtClean="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can provide unique opportunities for user, e.g. with simulating various musical instruments </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Displays – Small and Large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a:buNone/>
            </a:pP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The display has become the primary source of feedback to the user from the </a:t>
            </a:r>
            <a:r>
              <a:rPr lang="en-US" sz="2400" dirty="0" smtClean="0">
                <a:latin typeface="Times New Roman" pitchFamily="18" charset="0"/>
                <a:cs typeface="Times New Roman" pitchFamily="18" charset="0"/>
              </a:rPr>
              <a:t>computer</a:t>
            </a:r>
          </a:p>
          <a:p>
            <a:pPr>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–The display has many important features, including</a:t>
            </a:r>
            <a:r>
              <a:rPr lang="en-US" sz="2400" dirty="0" smtClean="0">
                <a:latin typeface="Times New Roman" pitchFamily="18" charset="0"/>
                <a:cs typeface="Times New Roman" pitchFamily="18" charset="0"/>
              </a:rPr>
              <a:t>:</a:t>
            </a:r>
          </a:p>
          <a:p>
            <a:pPr>
              <a:buNone/>
            </a:pP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Physical dimensions (usually the diagonal dimension and depth</a:t>
            </a:r>
            <a:r>
              <a:rPr lang="en-US" sz="2400" dirty="0" smtClean="0">
                <a:latin typeface="Times New Roman" pitchFamily="18" charset="0"/>
                <a:cs typeface="Times New Roman" pitchFamily="18" charset="0"/>
              </a:rPr>
              <a:t>)</a:t>
            </a:r>
          </a:p>
          <a:p>
            <a:pPr>
              <a:buNone/>
            </a:pP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Resolution (the number of pixels available) </a:t>
            </a: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Number of available colors, color correctness </a:t>
            </a: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Luminance, contrast, and glare </a:t>
            </a:r>
            <a:endParaRPr lang="en-US" sz="2400" dirty="0" smtClean="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Power consumption </a:t>
            </a:r>
            <a:endParaRPr lang="en-US" sz="2400" dirty="0" smtClean="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Refresh rates (sufficient to allow animation and video) </a:t>
            </a:r>
            <a:endParaRPr lang="en-US" sz="2400" dirty="0" smtClean="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Cost </a:t>
            </a:r>
            <a:endParaRPr lang="en-US" sz="2400" dirty="0" smtClean="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Reliability </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8000" y="990601"/>
            <a:ext cx="9753600" cy="3108543"/>
          </a:xfrm>
          <a:prstGeom prst="rect">
            <a:avLst/>
          </a:prstGeom>
        </p:spPr>
        <p:txBody>
          <a:bodyPr wrap="square">
            <a:spAutoFit/>
          </a:bodyPr>
          <a:lstStyle/>
          <a:p>
            <a:r>
              <a:rPr lang="en-US" sz="2800" dirty="0">
                <a:latin typeface="Times New Roman" pitchFamily="18" charset="0"/>
                <a:cs typeface="Times New Roman" pitchFamily="18" charset="0"/>
              </a:rPr>
              <a:t>Usage characteristics distinguish displays: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p>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Portability </a:t>
            </a:r>
            <a:endParaRPr lang="en-US" sz="2800" dirty="0" smtClean="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•Privacy</a:t>
            </a:r>
          </a:p>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•Saliency </a:t>
            </a:r>
            <a:endParaRPr lang="en-US" sz="2800" dirty="0" smtClean="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Ubiquity </a:t>
            </a:r>
            <a:endParaRPr lang="en-US" sz="2800" dirty="0" smtClean="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Simultaneity </a:t>
            </a:r>
            <a:endParaRPr lang="en-US" sz="2800" dirty="0">
              <a:latin typeface="Times New Roman" pitchFamily="18" charset="0"/>
              <a:cs typeface="Times New Roman" pitchFamily="18" charset="0"/>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Display technology</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09600" y="1295401"/>
            <a:ext cx="10972800" cy="4830763"/>
          </a:xfrm>
        </p:spPr>
        <p:txBody>
          <a:bodyPr>
            <a:normAutofit lnSpcReduction="10000"/>
          </a:bodyPr>
          <a:lstStyle/>
          <a:p>
            <a:pPr>
              <a:buNone/>
            </a:pP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Monochrome </a:t>
            </a:r>
            <a:r>
              <a:rPr lang="en-US" sz="2400" dirty="0" smtClean="0">
                <a:latin typeface="Times New Roman" pitchFamily="18" charset="0"/>
                <a:cs typeface="Times New Roman" pitchFamily="18" charset="0"/>
              </a:rPr>
              <a:t>displays</a:t>
            </a:r>
          </a:p>
          <a:p>
            <a:pPr>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–are adequate, and are attractive because of their lower </a:t>
            </a:r>
            <a:r>
              <a:rPr lang="en-US" sz="2400" dirty="0" smtClean="0">
                <a:latin typeface="Times New Roman" pitchFamily="18" charset="0"/>
                <a:cs typeface="Times New Roman" pitchFamily="18" charset="0"/>
              </a:rPr>
              <a:t>cost</a:t>
            </a:r>
          </a:p>
          <a:p>
            <a:pPr>
              <a:buNone/>
            </a:pPr>
            <a:r>
              <a:rPr lang="en-US" sz="2400" dirty="0" smtClean="0">
                <a:latin typeface="Times New Roman" pitchFamily="18" charset="0"/>
                <a:cs typeface="Times New Roman" pitchFamily="18" charset="0"/>
              </a:rPr>
              <a:t>•RGB </a:t>
            </a:r>
            <a:r>
              <a:rPr lang="en-US" sz="2400" dirty="0">
                <a:latin typeface="Times New Roman" pitchFamily="18" charset="0"/>
                <a:cs typeface="Times New Roman" pitchFamily="18" charset="0"/>
              </a:rPr>
              <a:t>shadow-mask displays </a:t>
            </a:r>
            <a:endParaRPr lang="en-US" sz="2400" dirty="0" smtClean="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small dots of red, green, and blue phosphors packed </a:t>
            </a:r>
            <a:r>
              <a:rPr lang="en-US" sz="2400" dirty="0" smtClean="0">
                <a:latin typeface="Times New Roman" pitchFamily="18" charset="0"/>
                <a:cs typeface="Times New Roman" pitchFamily="18" charset="0"/>
              </a:rPr>
              <a:t>closely</a:t>
            </a:r>
          </a:p>
          <a:p>
            <a:pPr>
              <a:buNone/>
            </a:pPr>
            <a:r>
              <a:rPr lang="en-US" sz="2400" dirty="0" smtClean="0">
                <a:latin typeface="Times New Roman" pitchFamily="18" charset="0"/>
                <a:cs typeface="Times New Roman" pitchFamily="18" charset="0"/>
              </a:rPr>
              <a:t>•Raster-scan </a:t>
            </a:r>
            <a:r>
              <a:rPr lang="en-US" sz="2400" dirty="0">
                <a:latin typeface="Times New Roman" pitchFamily="18" charset="0"/>
                <a:cs typeface="Times New Roman" pitchFamily="18" charset="0"/>
              </a:rPr>
              <a:t>cathode-ray tube (CRT) </a:t>
            </a:r>
            <a:endParaRPr lang="en-US" sz="2400" dirty="0" smtClean="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electron beam sweeping out lines of dots to form </a:t>
            </a:r>
            <a:r>
              <a:rPr lang="en-US" sz="2400" dirty="0" smtClean="0">
                <a:latin typeface="Times New Roman" pitchFamily="18" charset="0"/>
                <a:cs typeface="Times New Roman" pitchFamily="18" charset="0"/>
              </a:rPr>
              <a:t>letters</a:t>
            </a:r>
          </a:p>
          <a:p>
            <a:pPr>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–refresh rates 30 to 70 per second </a:t>
            </a: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Liquid-crystal displays (LCDs) </a:t>
            </a: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voltage changes influence the polarization of tiny capsules of liquid crystals </a:t>
            </a:r>
          </a:p>
          <a:p>
            <a:pPr>
              <a:buNone/>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flicker-free </a:t>
            </a:r>
            <a:endParaRPr lang="en-US" sz="2400" dirty="0" smtClean="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size of the capsules limits the resolution</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0800" y="533401"/>
            <a:ext cx="9652000" cy="4524315"/>
          </a:xfrm>
          <a:prstGeom prst="rect">
            <a:avLst/>
          </a:prstGeom>
        </p:spPr>
        <p:txBody>
          <a:bodyPr wrap="square">
            <a:spAutoFit/>
          </a:bodyPr>
          <a:lstStyle/>
          <a:p>
            <a:r>
              <a:rPr lang="en-US" sz="2400" dirty="0">
                <a:latin typeface="Times New Roman" pitchFamily="18" charset="0"/>
                <a:cs typeface="Times New Roman" pitchFamily="18" charset="0"/>
              </a:rPr>
              <a:t>•Plasma panel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rows of horizontal wires are slightly separated from vertical wires by small </a:t>
            </a:r>
            <a:r>
              <a:rPr lang="en-US" sz="2400" dirty="0" smtClean="0">
                <a:latin typeface="Times New Roman" pitchFamily="18" charset="0"/>
                <a:cs typeface="Times New Roman" pitchFamily="18" charset="0"/>
              </a:rPr>
              <a:t>glass</a:t>
            </a: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enclosed capsules of neon-based gases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Light-emitting diodes (LEDs</a:t>
            </a:r>
            <a:r>
              <a:rPr lang="en-US" sz="2400" dirty="0" smtClean="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–certain diodes emit light when a voltage is applied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arrays of these small diodes can be assembled to display characters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Electronic </a:t>
            </a:r>
            <a:r>
              <a:rPr lang="en-US" sz="2400" dirty="0" smtClean="0">
                <a:latin typeface="Times New Roman" pitchFamily="18" charset="0"/>
                <a:cs typeface="Times New Roman" pitchFamily="18" charset="0"/>
              </a:rPr>
              <a:t>ink</a:t>
            </a: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–Paper like </a:t>
            </a:r>
            <a:r>
              <a:rPr lang="en-US" sz="2400" dirty="0" smtClean="0">
                <a:latin typeface="Times New Roman" pitchFamily="18" charset="0"/>
                <a:cs typeface="Times New Roman" pitchFamily="18" charset="0"/>
              </a:rPr>
              <a:t>resolution</a:t>
            </a: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–Tiny capsules with negatively and positively charged </a:t>
            </a:r>
            <a:r>
              <a:rPr lang="en-US" sz="2400" dirty="0" smtClean="0">
                <a:latin typeface="Times New Roman" pitchFamily="18" charset="0"/>
                <a:cs typeface="Times New Roman" pitchFamily="18" charset="0"/>
              </a:rPr>
              <a:t>particles</a:t>
            </a: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•Braille displays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Pins provide output for the </a:t>
            </a:r>
            <a:r>
              <a:rPr lang="en-US" sz="2400" dirty="0" smtClean="0">
                <a:latin typeface="Times New Roman" pitchFamily="18" charset="0"/>
                <a:cs typeface="Times New Roman" pitchFamily="18" charset="0"/>
              </a:rPr>
              <a:t>blind</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6000" y="457200"/>
            <a:ext cx="9956800" cy="2308324"/>
          </a:xfrm>
          <a:prstGeom prst="rect">
            <a:avLst/>
          </a:prstGeom>
        </p:spPr>
        <p:txBody>
          <a:bodyPr wrap="square">
            <a:spAutoFit/>
          </a:bodyPr>
          <a:lstStyle/>
          <a:p>
            <a:r>
              <a:rPr lang="en-US"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•Large displays</a:t>
            </a:r>
          </a:p>
          <a:p>
            <a:r>
              <a:rPr lang="en-US" sz="2400" dirty="0" smtClean="0">
                <a:latin typeface="Times New Roman" pitchFamily="18" charset="0"/>
                <a:cs typeface="Times New Roman" pitchFamily="18" charset="0"/>
              </a:rPr>
              <a:t>        –Informational wall displays </a:t>
            </a: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–Interactive wall displays</a:t>
            </a: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–Multiple desktop displays</a:t>
            </a: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3" name="Rectangle 2"/>
          <p:cNvSpPr/>
          <p:nvPr/>
        </p:nvSpPr>
        <p:spPr>
          <a:xfrm>
            <a:off x="1219200" y="2133600"/>
            <a:ext cx="9753600" cy="1938992"/>
          </a:xfrm>
          <a:prstGeom prst="rect">
            <a:avLst/>
          </a:prstGeom>
        </p:spPr>
        <p:txBody>
          <a:bodyPr wrap="square">
            <a:spAutoFit/>
          </a:bodyPr>
          <a:lstStyle/>
          <a:p>
            <a:r>
              <a:rPr lang="en-US" sz="2400" dirty="0">
                <a:latin typeface="Times New Roman" pitchFamily="18" charset="0"/>
                <a:cs typeface="Times New Roman" pitchFamily="18" charset="0"/>
              </a:rPr>
              <a:t>•Heads-up and helmet mounted </a:t>
            </a:r>
            <a:r>
              <a:rPr lang="en-US" sz="2400" dirty="0" smtClean="0">
                <a:latin typeface="Times New Roman" pitchFamily="18" charset="0"/>
                <a:cs typeface="Times New Roman" pitchFamily="18" charset="0"/>
              </a:rPr>
              <a:t>displays</a:t>
            </a: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 heads-up display can, for instance, project information on a partially silvered widescreen of an airplane or car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 helmet/head mounted display (HMD) moves the image with the user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3D images </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Mobile device displays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None/>
            </a:pPr>
            <a:r>
              <a:rPr lang="en-US" sz="2800" dirty="0" smtClean="0">
                <a:latin typeface="Times New Roman" pitchFamily="18" charset="0"/>
                <a:cs typeface="Times New Roman" pitchFamily="18" charset="0"/>
              </a:rPr>
              <a:t>•</a:t>
            </a:r>
            <a:r>
              <a:rPr lang="en-US" sz="2800" dirty="0">
                <a:latin typeface="Times New Roman" pitchFamily="18" charset="0"/>
                <a:cs typeface="Times New Roman" pitchFamily="18" charset="0"/>
              </a:rPr>
              <a:t>Currently mobile devices used for brief tasks, except for game playing </a:t>
            </a: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a:t>
            </a:r>
            <a:r>
              <a:rPr lang="en-US" sz="2800" dirty="0">
                <a:latin typeface="Times New Roman" pitchFamily="18" charset="0"/>
                <a:cs typeface="Times New Roman" pitchFamily="18" charset="0"/>
              </a:rPr>
              <a:t>Optimize for repetitive tasks </a:t>
            </a: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a:t>
            </a:r>
            <a:r>
              <a:rPr lang="en-US" sz="2800" dirty="0">
                <a:latin typeface="Times New Roman" pitchFamily="18" charset="0"/>
                <a:cs typeface="Times New Roman" pitchFamily="18" charset="0"/>
              </a:rPr>
              <a:t>Custom designs to take advantage of every </a:t>
            </a:r>
            <a:r>
              <a:rPr lang="en-US" sz="2800" dirty="0" smtClean="0">
                <a:latin typeface="Times New Roman" pitchFamily="18" charset="0"/>
                <a:cs typeface="Times New Roman" pitchFamily="18" charset="0"/>
              </a:rPr>
              <a:t>pixel</a:t>
            </a:r>
          </a:p>
          <a:p>
            <a:pPr>
              <a:buNone/>
            </a:pP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DataLens</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allows compact overviews </a:t>
            </a: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a:t>
            </a:r>
            <a:r>
              <a:rPr lang="en-US" sz="2800" dirty="0">
                <a:latin typeface="Times New Roman" pitchFamily="18" charset="0"/>
                <a:cs typeface="Times New Roman" pitchFamily="18" charset="0"/>
              </a:rPr>
              <a:t>Web browsing difficult </a:t>
            </a: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a:t>
            </a:r>
            <a:r>
              <a:rPr lang="en-US" sz="2800" dirty="0">
                <a:latin typeface="Times New Roman" pitchFamily="18" charset="0"/>
                <a:cs typeface="Times New Roman" pitchFamily="18" charset="0"/>
              </a:rPr>
              <a:t>Okay for linear reading, but making comparisons </a:t>
            </a:r>
            <a:r>
              <a:rPr lang="en-US" sz="2800" dirty="0" smtClean="0">
                <a:latin typeface="Times New Roman" pitchFamily="18" charset="0"/>
                <a:cs typeface="Times New Roman" pitchFamily="18" charset="0"/>
              </a:rPr>
              <a:t>can</a:t>
            </a:r>
          </a:p>
          <a:p>
            <a:pPr>
              <a:buNone/>
            </a:pPr>
            <a:r>
              <a:rPr lang="en-US" sz="2800" dirty="0" smtClean="0">
                <a:latin typeface="Times New Roman" pitchFamily="18" charset="0"/>
                <a:cs typeface="Times New Roman" pitchFamily="18" charset="0"/>
              </a:rPr>
              <a:t>be </a:t>
            </a:r>
            <a:r>
              <a:rPr lang="en-US" sz="2800" dirty="0">
                <a:latin typeface="Times New Roman" pitchFamily="18" charset="0"/>
                <a:cs typeface="Times New Roman" pitchFamily="18" charset="0"/>
              </a:rPr>
              <a:t>difficult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B1CA28-73C3-4536-A9E4-57E8FE11D44B}"/>
              </a:ext>
            </a:extLst>
          </p:cNvPr>
          <p:cNvSpPr>
            <a:spLocks noGrp="1"/>
          </p:cNvSpPr>
          <p:nvPr>
            <p:ph type="title"/>
          </p:nvPr>
        </p:nvSpPr>
        <p:spPr/>
        <p:txBody>
          <a:bodyPr/>
          <a:lstStyle/>
          <a:p>
            <a:pPr algn="ctr"/>
            <a:r>
              <a:rPr lang="en-US" dirty="0"/>
              <a:t>The Benefits of Good Design </a:t>
            </a:r>
            <a:endParaRPr lang="en-IN" dirty="0"/>
          </a:p>
        </p:txBody>
      </p:sp>
      <p:sp>
        <p:nvSpPr>
          <p:cNvPr id="3" name="Content Placeholder 2">
            <a:extLst>
              <a:ext uri="{FF2B5EF4-FFF2-40B4-BE49-F238E27FC236}">
                <a16:creationId xmlns:a16="http://schemas.microsoft.com/office/drawing/2014/main" xmlns="" id="{D39FD441-A0D1-4CCB-8F86-1EE5530B9428}"/>
              </a:ext>
            </a:extLst>
          </p:cNvPr>
          <p:cNvSpPr>
            <a:spLocks noGrp="1"/>
          </p:cNvSpPr>
          <p:nvPr>
            <p:ph sz="quarter" idx="1"/>
          </p:nvPr>
        </p:nvSpPr>
        <p:spPr/>
        <p:txBody>
          <a:bodyPr>
            <a:normAutofit fontScale="92500" lnSpcReduction="10000"/>
          </a:bodyPr>
          <a:lstStyle/>
          <a:p>
            <a:pPr marL="0" indent="0">
              <a:buNone/>
            </a:pPr>
            <a:r>
              <a:rPr lang="en-US" dirty="0"/>
              <a:t>• Poor clarity forced screen users to spend one extra second per screen. </a:t>
            </a:r>
          </a:p>
          <a:p>
            <a:pPr marL="0" indent="0">
              <a:buNone/>
            </a:pPr>
            <a:r>
              <a:rPr lang="en-US" dirty="0"/>
              <a:t>– Almost one additional year would be required to process all screens. – Twenty extra seconds in screen usage time adds an additional 14 person years. </a:t>
            </a:r>
          </a:p>
          <a:p>
            <a:pPr marL="0" indent="0">
              <a:buNone/>
            </a:pPr>
            <a:r>
              <a:rPr lang="en-US" dirty="0"/>
              <a:t>• The benefits of a well designed screen have also been under experimental scrutiny for many years.</a:t>
            </a:r>
          </a:p>
          <a:p>
            <a:pPr marL="0" indent="0">
              <a:buNone/>
            </a:pPr>
            <a:r>
              <a:rPr lang="en-US" dirty="0"/>
              <a:t> – One researcher, for example, attempted to improve screen clarity and readability by making screens less crowded.</a:t>
            </a:r>
          </a:p>
          <a:p>
            <a:pPr marL="0" indent="0">
              <a:buNone/>
            </a:pPr>
            <a:r>
              <a:rPr lang="en-US" dirty="0"/>
              <a:t> – Separate items, which had been combined on the same display line to conserve space, were placed on separate lines instead. </a:t>
            </a:r>
          </a:p>
          <a:p>
            <a:pPr marL="0" indent="0">
              <a:buNone/>
            </a:pPr>
            <a:r>
              <a:rPr lang="en-US" dirty="0"/>
              <a:t>– The result screen users were about 20 percent more productive with the less crowded version. </a:t>
            </a:r>
            <a:endParaRPr lang="en-IN" dirty="0"/>
          </a:p>
        </p:txBody>
      </p:sp>
    </p:spTree>
    <p:extLst>
      <p:ext uri="{BB962C8B-B14F-4D97-AF65-F5344CB8AC3E}">
        <p14:creationId xmlns:p14="http://schemas.microsoft.com/office/powerpoint/2010/main" xmlns="" val="151926855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Animation, image, and video</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None/>
            </a:pPr>
            <a:r>
              <a:rPr lang="en-US" sz="2800" dirty="0" smtClean="0">
                <a:latin typeface="Times New Roman" pitchFamily="18" charset="0"/>
                <a:cs typeface="Times New Roman" pitchFamily="18" charset="0"/>
              </a:rPr>
              <a:t>•</a:t>
            </a:r>
            <a:r>
              <a:rPr lang="en-US" sz="2800" dirty="0">
                <a:latin typeface="Times New Roman" pitchFamily="18" charset="0"/>
                <a:cs typeface="Times New Roman" pitchFamily="18" charset="0"/>
              </a:rPr>
              <a:t>Accelerated graphics hardware </a:t>
            </a: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a:t>
            </a:r>
            <a:r>
              <a:rPr lang="en-US" sz="2800" dirty="0">
                <a:latin typeface="Times New Roman" pitchFamily="18" charset="0"/>
                <a:cs typeface="Times New Roman" pitchFamily="18" charset="0"/>
              </a:rPr>
              <a:t>More information shared and downloaded on the </a:t>
            </a:r>
            <a:r>
              <a:rPr lang="en-US" sz="2800" dirty="0" smtClean="0">
                <a:latin typeface="Times New Roman" pitchFamily="18" charset="0"/>
                <a:cs typeface="Times New Roman" pitchFamily="18" charset="0"/>
              </a:rPr>
              <a:t>web</a:t>
            </a:r>
          </a:p>
          <a:p>
            <a:pPr>
              <a:buNone/>
            </a:pPr>
            <a:r>
              <a:rPr lang="en-US" sz="2800" dirty="0" smtClean="0">
                <a:latin typeface="Times New Roman" pitchFamily="18" charset="0"/>
                <a:cs typeface="Times New Roman" pitchFamily="18" charset="0"/>
              </a:rPr>
              <a:t>•Scanning </a:t>
            </a:r>
            <a:r>
              <a:rPr lang="en-US" sz="2800" dirty="0">
                <a:latin typeface="Times New Roman" pitchFamily="18" charset="0"/>
                <a:cs typeface="Times New Roman" pitchFamily="18" charset="0"/>
              </a:rPr>
              <a:t>of images and OCR </a:t>
            </a: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a:t>
            </a:r>
            <a:r>
              <a:rPr lang="en-US" sz="2800" dirty="0">
                <a:latin typeface="Times New Roman" pitchFamily="18" charset="0"/>
                <a:cs typeface="Times New Roman" pitchFamily="18" charset="0"/>
              </a:rPr>
              <a:t>Digital video </a:t>
            </a: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a:t>
            </a:r>
            <a:r>
              <a:rPr lang="en-US" sz="2800" dirty="0">
                <a:latin typeface="Times New Roman" pitchFamily="18" charset="0"/>
                <a:cs typeface="Times New Roman" pitchFamily="18" charset="0"/>
              </a:rPr>
              <a:t>CDROMS and DVDs </a:t>
            </a: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a:t>
            </a:r>
            <a:r>
              <a:rPr lang="en-US" sz="2800" dirty="0">
                <a:latin typeface="Times New Roman" pitchFamily="18" charset="0"/>
                <a:cs typeface="Times New Roman" pitchFamily="18" charset="0"/>
              </a:rPr>
              <a:t>Compression and decompression through </a:t>
            </a:r>
            <a:r>
              <a:rPr lang="en-US" sz="2800" dirty="0" smtClean="0">
                <a:latin typeface="Times New Roman" pitchFamily="18" charset="0"/>
                <a:cs typeface="Times New Roman" pitchFamily="18" charset="0"/>
              </a:rPr>
              <a:t>MPEG</a:t>
            </a:r>
          </a:p>
          <a:p>
            <a:pPr>
              <a:buNone/>
            </a:pPr>
            <a:r>
              <a:rPr lang="en-US" sz="2800" dirty="0" smtClean="0">
                <a:latin typeface="Times New Roman" pitchFamily="18" charset="0"/>
                <a:cs typeface="Times New Roman" pitchFamily="18" charset="0"/>
              </a:rPr>
              <a:t>•Computer-based </a:t>
            </a:r>
            <a:r>
              <a:rPr lang="en-US" sz="2800" dirty="0">
                <a:latin typeface="Times New Roman" pitchFamily="18" charset="0"/>
                <a:cs typeface="Times New Roman" pitchFamily="18" charset="0"/>
              </a:rPr>
              <a:t>video conferencing</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Printers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09600" y="1295401"/>
            <a:ext cx="10972800" cy="4830763"/>
          </a:xfrm>
        </p:spPr>
        <p:txBody>
          <a:bodyPr>
            <a:normAutofit/>
          </a:bodyPr>
          <a:lstStyle/>
          <a:p>
            <a:r>
              <a:rPr lang="en-US" sz="2400" dirty="0" smtClean="0">
                <a:latin typeface="Times New Roman" pitchFamily="18" charset="0"/>
                <a:cs typeface="Times New Roman" pitchFamily="18" charset="0"/>
              </a:rPr>
              <a:t>Important </a:t>
            </a:r>
            <a:r>
              <a:rPr lang="en-US" sz="2400" dirty="0">
                <a:latin typeface="Times New Roman" pitchFamily="18" charset="0"/>
                <a:cs typeface="Times New Roman" pitchFamily="18" charset="0"/>
              </a:rPr>
              <a:t>criteria for printers: </a:t>
            </a: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Speed </a:t>
            </a: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Print quality </a:t>
            </a: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Cost </a:t>
            </a: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–Compactness</a:t>
            </a:r>
          </a:p>
          <a:p>
            <a:pPr>
              <a:buNone/>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–Quiet operation </a:t>
            </a: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Use of ordinary paper (</a:t>
            </a:r>
            <a:r>
              <a:rPr lang="en-US" sz="2400" dirty="0" err="1">
                <a:latin typeface="Times New Roman" pitchFamily="18" charset="0"/>
                <a:cs typeface="Times New Roman" pitchFamily="18" charset="0"/>
              </a:rPr>
              <a:t>fanfolded</a:t>
            </a:r>
            <a:r>
              <a:rPr lang="en-US" sz="2400" dirty="0">
                <a:latin typeface="Times New Roman" pitchFamily="18" charset="0"/>
                <a:cs typeface="Times New Roman" pitchFamily="18" charset="0"/>
              </a:rPr>
              <a:t> or single sheet) </a:t>
            </a: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Character </a:t>
            </a:r>
            <a:r>
              <a:rPr lang="en-US" sz="2400" dirty="0" smtClean="0">
                <a:latin typeface="Times New Roman" pitchFamily="18" charset="0"/>
                <a:cs typeface="Times New Roman" pitchFamily="18" charset="0"/>
              </a:rPr>
              <a:t>set</a:t>
            </a:r>
          </a:p>
          <a:p>
            <a:pPr>
              <a:buNone/>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–Variety of typefaces, fonts, and sizes </a:t>
            </a: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Highlighting techniques (boldface, underscore, and so on) </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533401"/>
            <a:ext cx="9753600" cy="5262979"/>
          </a:xfrm>
          <a:prstGeom prst="rect">
            <a:avLst/>
          </a:prstGeom>
        </p:spPr>
        <p:txBody>
          <a:bodyPr wrap="square">
            <a:spAutoFit/>
          </a:bodyPr>
          <a:lstStyle/>
          <a:p>
            <a:r>
              <a:rPr lang="en-US" sz="2400" dirty="0">
                <a:latin typeface="Times New Roman" pitchFamily="18" charset="0"/>
                <a:cs typeface="Times New Roman" pitchFamily="18" charset="0"/>
              </a:rPr>
              <a:t>•dot-matrix printers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print more than 200 characters per second, have multiple fonts, can print boldface, use variable width and size, and have graphics capabilities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inkjet printers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offer quiet operation and high-quality output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thermal printers or fax machines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offer quiet, compact, and inexpensive output on specially coated papers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laser printers </a:t>
            </a:r>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5" name="Rectangle 4"/>
          <p:cNvSpPr/>
          <p:nvPr/>
        </p:nvSpPr>
        <p:spPr>
          <a:xfrm>
            <a:off x="812800" y="4114800"/>
            <a:ext cx="10261600" cy="1569660"/>
          </a:xfrm>
          <a:prstGeom prst="rect">
            <a:avLst/>
          </a:prstGeom>
        </p:spPr>
        <p:txBody>
          <a:bodyPr wrap="square">
            <a:spAutoFit/>
          </a:bodyPr>
          <a:lstStyle/>
          <a:p>
            <a:r>
              <a:rPr lang="en-US" sz="2400" dirty="0">
                <a:latin typeface="Times New Roman" pitchFamily="18" charset="0"/>
                <a:cs typeface="Times New Roman" pitchFamily="18" charset="0"/>
              </a:rPr>
              <a:t>–operate at 30,000 lines per minute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color printers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allow users to produce hardcopy output of color graphics, usually by an inkjet approach with three colored and </a:t>
            </a:r>
            <a:r>
              <a:rPr lang="en-US" sz="2400" dirty="0" smtClean="0">
                <a:latin typeface="Times New Roman" pitchFamily="18" charset="0"/>
                <a:cs typeface="Times New Roman" pitchFamily="18" charset="0"/>
              </a:rPr>
              <a:t>black</a:t>
            </a:r>
            <a:endParaRPr lang="en-US" sz="24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B1CA28-73C3-4536-A9E4-57E8FE11D44B}"/>
              </a:ext>
            </a:extLst>
          </p:cNvPr>
          <p:cNvSpPr>
            <a:spLocks noGrp="1"/>
          </p:cNvSpPr>
          <p:nvPr>
            <p:ph type="title"/>
          </p:nvPr>
        </p:nvSpPr>
        <p:spPr/>
        <p:txBody>
          <a:bodyPr/>
          <a:lstStyle/>
          <a:p>
            <a:pPr algn="ctr"/>
            <a:r>
              <a:rPr lang="en-US" dirty="0"/>
              <a:t>The Benefits of Good Design </a:t>
            </a:r>
            <a:endParaRPr lang="en-IN" dirty="0"/>
          </a:p>
        </p:txBody>
      </p:sp>
      <p:sp>
        <p:nvSpPr>
          <p:cNvPr id="3" name="Content Placeholder 2">
            <a:extLst>
              <a:ext uri="{FF2B5EF4-FFF2-40B4-BE49-F238E27FC236}">
                <a16:creationId xmlns:a16="http://schemas.microsoft.com/office/drawing/2014/main" xmlns="" id="{D39FD441-A0D1-4CCB-8F86-1EE5530B9428}"/>
              </a:ext>
            </a:extLst>
          </p:cNvPr>
          <p:cNvSpPr>
            <a:spLocks noGrp="1"/>
          </p:cNvSpPr>
          <p:nvPr>
            <p:ph sz="quarter" idx="1"/>
          </p:nvPr>
        </p:nvSpPr>
        <p:spPr/>
        <p:txBody>
          <a:bodyPr>
            <a:normAutofit fontScale="77500" lnSpcReduction="20000"/>
          </a:bodyPr>
          <a:lstStyle/>
          <a:p>
            <a:pPr marL="0" indent="0">
              <a:buNone/>
            </a:pPr>
            <a:r>
              <a:rPr lang="en-US" dirty="0"/>
              <a:t>• Proper formatting of information on screens does have a significant positive effect on performance. </a:t>
            </a:r>
          </a:p>
          <a:p>
            <a:pPr marL="0" indent="0">
              <a:buNone/>
            </a:pPr>
            <a:r>
              <a:rPr lang="en-US" dirty="0"/>
              <a:t>– In recent years, the productivity benefits of well-designed Web pages have also been scrutinized. </a:t>
            </a:r>
          </a:p>
          <a:p>
            <a:pPr marL="0" indent="0">
              <a:buNone/>
            </a:pPr>
            <a:r>
              <a:rPr lang="en-US" dirty="0"/>
              <a:t>• Training costs are lowered because training time is reduced. </a:t>
            </a:r>
          </a:p>
          <a:p>
            <a:pPr marL="0" indent="0">
              <a:buNone/>
            </a:pPr>
            <a:r>
              <a:rPr lang="en-US" dirty="0"/>
              <a:t>• support line costs are lowered because fewer assist calls are necessary. </a:t>
            </a:r>
          </a:p>
          <a:p>
            <a:pPr marL="0" indent="0">
              <a:buNone/>
            </a:pPr>
            <a:r>
              <a:rPr lang="en-US" dirty="0"/>
              <a:t>• Employee satisfaction is increased because aggravation and frustration are reduced. </a:t>
            </a:r>
          </a:p>
          <a:p>
            <a:pPr marL="0" indent="0">
              <a:buNone/>
            </a:pPr>
            <a:r>
              <a:rPr lang="en-US" dirty="0"/>
              <a:t>• Ultimately, that an organization's customers benefit because of the improved service they receive.</a:t>
            </a:r>
          </a:p>
          <a:p>
            <a:pPr marL="0" indent="0">
              <a:buNone/>
            </a:pPr>
            <a:r>
              <a:rPr lang="en-US" dirty="0"/>
              <a:t> • Identifying and resolving problems during the design and development process also has significant economic benefits </a:t>
            </a:r>
          </a:p>
          <a:p>
            <a:pPr marL="0" indent="0">
              <a:buNone/>
            </a:pPr>
            <a:r>
              <a:rPr lang="en-US" dirty="0"/>
              <a:t>• How many screens are used each day in our technological world? </a:t>
            </a:r>
          </a:p>
          <a:p>
            <a:pPr marL="0" indent="0">
              <a:buNone/>
            </a:pPr>
            <a:r>
              <a:rPr lang="en-US" dirty="0"/>
              <a:t>• How many screens are used each day in your organization? Thousands? Millions?</a:t>
            </a:r>
          </a:p>
          <a:p>
            <a:pPr marL="0" indent="0">
              <a:buNone/>
            </a:pPr>
            <a:r>
              <a:rPr lang="en-US" dirty="0"/>
              <a:t> • Imagine the possible savings. Proper screen design might also, of course, lower the costs of replacing "broken" PCs. </a:t>
            </a:r>
            <a:endParaRPr lang="en-IN" dirty="0"/>
          </a:p>
        </p:txBody>
      </p:sp>
    </p:spTree>
    <p:extLst>
      <p:ext uri="{BB962C8B-B14F-4D97-AF65-F5344CB8AC3E}">
        <p14:creationId xmlns:p14="http://schemas.microsoft.com/office/powerpoint/2010/main" xmlns="" val="2918778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2C1E7C-8989-4CD0-B964-F669E8CEDA78}"/>
              </a:ext>
            </a:extLst>
          </p:cNvPr>
          <p:cNvSpPr>
            <a:spLocks noGrp="1"/>
          </p:cNvSpPr>
          <p:nvPr>
            <p:ph type="title"/>
          </p:nvPr>
        </p:nvSpPr>
        <p:spPr/>
        <p:txBody>
          <a:bodyPr>
            <a:normAutofit fontScale="90000"/>
          </a:bodyPr>
          <a:lstStyle/>
          <a:p>
            <a:pPr algn="ctr"/>
            <a:r>
              <a:rPr lang="en-US" dirty="0"/>
              <a:t>A BRIEF HISTORY OF THE HUMAN-COMPUTER INTERFACE </a:t>
            </a:r>
            <a:endParaRPr lang="en-IN" dirty="0"/>
          </a:p>
        </p:txBody>
      </p:sp>
      <p:sp>
        <p:nvSpPr>
          <p:cNvPr id="3" name="Content Placeholder 2">
            <a:extLst>
              <a:ext uri="{FF2B5EF4-FFF2-40B4-BE49-F238E27FC236}">
                <a16:creationId xmlns:a16="http://schemas.microsoft.com/office/drawing/2014/main" xmlns="" id="{887D7221-7581-452A-AACF-D56DE7C82BDF}"/>
              </a:ext>
            </a:extLst>
          </p:cNvPr>
          <p:cNvSpPr>
            <a:spLocks noGrp="1"/>
          </p:cNvSpPr>
          <p:nvPr>
            <p:ph sz="quarter" idx="1"/>
          </p:nvPr>
        </p:nvSpPr>
        <p:spPr/>
        <p:txBody>
          <a:bodyPr>
            <a:normAutofit fontScale="92500"/>
          </a:bodyPr>
          <a:lstStyle/>
          <a:p>
            <a:pPr marL="0" indent="0">
              <a:buNone/>
            </a:pPr>
            <a:r>
              <a:rPr lang="en-US" sz="2000" dirty="0"/>
              <a:t>• The need for people to communicate with each other has existed since we first walked upon this planet. </a:t>
            </a:r>
          </a:p>
          <a:p>
            <a:pPr marL="0" indent="0">
              <a:buNone/>
            </a:pPr>
            <a:r>
              <a:rPr lang="en-US" sz="2000" dirty="0"/>
              <a:t>• The lowest and most common level of communication modes we share are movements and gestures. </a:t>
            </a:r>
          </a:p>
          <a:p>
            <a:pPr marL="0" indent="0">
              <a:buNone/>
            </a:pPr>
            <a:r>
              <a:rPr lang="en-US" sz="2000" dirty="0"/>
              <a:t>• Movements and gestures are language independent, that is, they permit people who do not speak the same language to deal with one another. </a:t>
            </a:r>
          </a:p>
          <a:p>
            <a:pPr marL="0" indent="0">
              <a:buNone/>
            </a:pPr>
            <a:r>
              <a:rPr lang="en-US" sz="2000" dirty="0"/>
              <a:t>The next higher level, in terms of universality and complexity, is spoken language. </a:t>
            </a:r>
          </a:p>
          <a:p>
            <a:pPr marL="0" indent="0">
              <a:buNone/>
            </a:pPr>
            <a:r>
              <a:rPr lang="en-US" sz="2000" dirty="0"/>
              <a:t>• Most people can speak one language, some two or more. A spoken language is a very efficient mode of communication if both parties to the communication understand it. </a:t>
            </a:r>
          </a:p>
          <a:p>
            <a:pPr marL="0" indent="0">
              <a:buNone/>
            </a:pPr>
            <a:r>
              <a:rPr lang="en-US" sz="2000" dirty="0"/>
              <a:t>• At the third and highest level of complexity is written language. While most people speak, not all can write. </a:t>
            </a:r>
          </a:p>
          <a:p>
            <a:pPr marL="0" indent="0">
              <a:buNone/>
            </a:pPr>
            <a:r>
              <a:rPr lang="en-US" sz="2000" dirty="0"/>
              <a:t>• But for those who can, writing is still nowhere near as efficient a means .of communication as speaking. </a:t>
            </a:r>
          </a:p>
          <a:p>
            <a:pPr marL="0" indent="0">
              <a:buNone/>
            </a:pPr>
            <a:r>
              <a:rPr lang="en-US" sz="2000" dirty="0"/>
              <a:t>• In modem times, we have the typewriter, another step upward in communication complexity. </a:t>
            </a:r>
          </a:p>
          <a:p>
            <a:pPr marL="0" indent="0">
              <a:buNone/>
            </a:pPr>
            <a:r>
              <a:rPr lang="en-US" sz="2000" dirty="0"/>
              <a:t>• Significantly fewer people type than write. (While a practiced typist can find typing faster and more efficient than handwriting, the unskilled may not find this the case.) </a:t>
            </a:r>
            <a:endParaRPr lang="en-IN" sz="2000" dirty="0"/>
          </a:p>
        </p:txBody>
      </p:sp>
    </p:spTree>
    <p:extLst>
      <p:ext uri="{BB962C8B-B14F-4D97-AF65-F5344CB8AC3E}">
        <p14:creationId xmlns:p14="http://schemas.microsoft.com/office/powerpoint/2010/main" xmlns="" val="1545494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2C1E7C-8989-4CD0-B964-F669E8CEDA78}"/>
              </a:ext>
            </a:extLst>
          </p:cNvPr>
          <p:cNvSpPr>
            <a:spLocks noGrp="1"/>
          </p:cNvSpPr>
          <p:nvPr>
            <p:ph type="title"/>
          </p:nvPr>
        </p:nvSpPr>
        <p:spPr/>
        <p:txBody>
          <a:bodyPr>
            <a:normAutofit fontScale="90000"/>
          </a:bodyPr>
          <a:lstStyle/>
          <a:p>
            <a:pPr algn="ctr"/>
            <a:r>
              <a:rPr lang="en-US" dirty="0"/>
              <a:t>A BRIEF HISTORY OF THE HUMAN-COMPUTER INTERFACE </a:t>
            </a:r>
            <a:endParaRPr lang="en-IN" dirty="0"/>
          </a:p>
        </p:txBody>
      </p:sp>
      <p:sp>
        <p:nvSpPr>
          <p:cNvPr id="3" name="Content Placeholder 2">
            <a:extLst>
              <a:ext uri="{FF2B5EF4-FFF2-40B4-BE49-F238E27FC236}">
                <a16:creationId xmlns:a16="http://schemas.microsoft.com/office/drawing/2014/main" xmlns="" id="{887D7221-7581-452A-AACF-D56DE7C82BDF}"/>
              </a:ext>
            </a:extLst>
          </p:cNvPr>
          <p:cNvSpPr>
            <a:spLocks noGrp="1"/>
          </p:cNvSpPr>
          <p:nvPr>
            <p:ph sz="quarter" idx="1"/>
          </p:nvPr>
        </p:nvSpPr>
        <p:spPr/>
        <p:txBody>
          <a:bodyPr>
            <a:normAutofit fontScale="85000" lnSpcReduction="10000"/>
          </a:bodyPr>
          <a:lstStyle/>
          <a:p>
            <a:pPr marL="0" indent="0" algn="just">
              <a:buNone/>
            </a:pPr>
            <a:r>
              <a:rPr lang="en-US" dirty="0">
                <a:latin typeface="Times New Roman" panose="02020603050405020304" pitchFamily="18" charset="0"/>
                <a:cs typeface="Times New Roman" panose="02020603050405020304" pitchFamily="18" charset="0"/>
              </a:rPr>
              <a:t>• Spoken language, however, is still more efficient than typing, regardless' of typing skill level. </a:t>
            </a:r>
          </a:p>
          <a:p>
            <a:pPr marL="0" indent="0" algn="just">
              <a:buNone/>
            </a:pPr>
            <a:r>
              <a:rPr lang="en-US" dirty="0">
                <a:latin typeface="Times New Roman" panose="02020603050405020304" pitchFamily="18" charset="0"/>
                <a:cs typeface="Times New Roman" panose="02020603050405020304" pitchFamily="18" charset="0"/>
              </a:rPr>
              <a:t>• Through its first few decades, a computer's ability to deal with human communication was inversely related to what was easy for people to do. </a:t>
            </a:r>
          </a:p>
          <a:p>
            <a:pPr marL="0" indent="0" algn="just">
              <a:buNone/>
            </a:pPr>
            <a:r>
              <a:rPr lang="en-US" dirty="0">
                <a:latin typeface="Times New Roman" panose="02020603050405020304" pitchFamily="18" charset="0"/>
                <a:cs typeface="Times New Roman" panose="02020603050405020304" pitchFamily="18" charset="0"/>
              </a:rPr>
              <a:t>-- The computer demanded rigid, typed input through a keyboard; people responded slowly using this device and with varying degrees of skill. </a:t>
            </a:r>
          </a:p>
          <a:p>
            <a:pPr marL="0" indent="0" algn="just">
              <a:buNone/>
            </a:pPr>
            <a:r>
              <a:rPr lang="en-US" dirty="0">
                <a:latin typeface="Times New Roman" panose="02020603050405020304" pitchFamily="18" charset="0"/>
                <a:cs typeface="Times New Roman" panose="02020603050405020304" pitchFamily="18" charset="0"/>
              </a:rPr>
              <a:t>-- The human-computer dialog reflected the computer's preferences, consisting of one style or a combination of styles using keyboards, commonly referred to as Command Language, Question and Answer, Menu selection, Function Key Selection, and Form Fill-In.</a:t>
            </a:r>
          </a:p>
          <a:p>
            <a:pPr marL="0" indent="0" algn="just">
              <a:buNone/>
            </a:pPr>
            <a:r>
              <a:rPr lang="en-US" dirty="0">
                <a:latin typeface="Times New Roman" panose="02020603050405020304" pitchFamily="18" charset="0"/>
                <a:cs typeface="Times New Roman" panose="02020603050405020304" pitchFamily="18" charset="0"/>
              </a:rPr>
              <a:t> • Throughout the computer's history, designers have been developing, with varying degrees of success, other human-computer interaction methods that utilize more general, widespread, and easier-to-learn capabilities: voice and handwriting.</a:t>
            </a:r>
          </a:p>
          <a:p>
            <a:pPr marL="0" indent="0" algn="just">
              <a:buNone/>
            </a:pPr>
            <a:r>
              <a:rPr lang="en-US" dirty="0">
                <a:latin typeface="Times New Roman" panose="02020603050405020304" pitchFamily="18" charset="0"/>
                <a:cs typeface="Times New Roman" panose="02020603050405020304" pitchFamily="18" charset="0"/>
              </a:rPr>
              <a:t> --Systems that recognize human speech and handwriting now exist, although they still lack the universality and richness of typed input. </a:t>
            </a:r>
            <a:endParaRPr lang="en-IN"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60053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2C1E7C-8989-4CD0-B964-F669E8CEDA78}"/>
              </a:ext>
            </a:extLst>
          </p:cNvPr>
          <p:cNvSpPr>
            <a:spLocks noGrp="1"/>
          </p:cNvSpPr>
          <p:nvPr>
            <p:ph type="title"/>
          </p:nvPr>
        </p:nvSpPr>
        <p:spPr/>
        <p:txBody>
          <a:bodyPr>
            <a:normAutofit fontScale="90000"/>
          </a:bodyPr>
          <a:lstStyle/>
          <a:p>
            <a:pPr algn="ctr"/>
            <a:r>
              <a:rPr lang="en-US" dirty="0"/>
              <a:t>INTRODUCTION OF THE GRAPHICAL USER INTERFACE  </a:t>
            </a:r>
            <a:endParaRPr lang="en-IN" dirty="0"/>
          </a:p>
        </p:txBody>
      </p:sp>
      <p:sp>
        <p:nvSpPr>
          <p:cNvPr id="3" name="Content Placeholder 2">
            <a:extLst>
              <a:ext uri="{FF2B5EF4-FFF2-40B4-BE49-F238E27FC236}">
                <a16:creationId xmlns:a16="http://schemas.microsoft.com/office/drawing/2014/main" xmlns="" id="{887D7221-7581-452A-AACF-D56DE7C82BDF}"/>
              </a:ext>
            </a:extLst>
          </p:cNvPr>
          <p:cNvSpPr>
            <a:spLocks noGrp="1"/>
          </p:cNvSpPr>
          <p:nvPr>
            <p:ph sz="quarter" idx="1"/>
          </p:nvPr>
        </p:nvSpPr>
        <p:spPr/>
        <p:txBody>
          <a:bodyPr>
            <a:normAutofit/>
          </a:bodyPr>
          <a:lstStyle/>
          <a:p>
            <a:pPr marL="0" indent="0" algn="just">
              <a:buNone/>
            </a:pPr>
            <a:r>
              <a:rPr lang="en-US" sz="2800" dirty="0"/>
              <a:t>• The Xerox systems, Altus and STAR, introduced the mouse and pointing and selecting as the primary human-computer communication method. </a:t>
            </a:r>
          </a:p>
          <a:p>
            <a:pPr marL="0" indent="0" algn="just">
              <a:buNone/>
            </a:pPr>
            <a:r>
              <a:rPr lang="en-US" sz="2800" dirty="0"/>
              <a:t>• The user simply pointed at the screen, using the mouse as an intermediary. </a:t>
            </a:r>
          </a:p>
          <a:p>
            <a:pPr marL="0" indent="0" algn="just">
              <a:buNone/>
            </a:pPr>
            <a:r>
              <a:rPr lang="en-US" sz="2800" dirty="0"/>
              <a:t>• These systems also introduced the graphical user interface as we know it a new concept was born, revolutionizing the human-computer interface. </a:t>
            </a:r>
            <a:endParaRPr lang="en-IN"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92183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6002AA-BE03-4F81-AD3F-C461D424B53F}"/>
              </a:ext>
            </a:extLst>
          </p:cNvPr>
          <p:cNvSpPr>
            <a:spLocks noGrp="1"/>
          </p:cNvSpPr>
          <p:nvPr>
            <p:ph type="title"/>
          </p:nvPr>
        </p:nvSpPr>
        <p:spPr/>
        <p:txBody>
          <a:bodyPr/>
          <a:lstStyle/>
          <a:p>
            <a:pPr algn="ctr"/>
            <a:r>
              <a:rPr lang="en-US" dirty="0"/>
              <a:t>A BRIEF HISTORY OF SCREEN DESIGN </a:t>
            </a:r>
            <a:endParaRPr lang="en-IN" dirty="0"/>
          </a:p>
        </p:txBody>
      </p:sp>
      <p:sp>
        <p:nvSpPr>
          <p:cNvPr id="3" name="Content Placeholder 2">
            <a:extLst>
              <a:ext uri="{FF2B5EF4-FFF2-40B4-BE49-F238E27FC236}">
                <a16:creationId xmlns:a16="http://schemas.microsoft.com/office/drawing/2014/main" xmlns="" id="{B1A7609E-05E7-46CF-AE84-EEC471A2042A}"/>
              </a:ext>
            </a:extLst>
          </p:cNvPr>
          <p:cNvSpPr>
            <a:spLocks noGrp="1"/>
          </p:cNvSpPr>
          <p:nvPr>
            <p:ph sz="quarter" idx="1"/>
          </p:nvPr>
        </p:nvSpPr>
        <p:spPr/>
        <p:txBody>
          <a:bodyPr/>
          <a:lstStyle/>
          <a:p>
            <a:r>
              <a:rPr lang="en-US" dirty="0"/>
              <a:t>While developers have been designing screens since a cathode ray tube display was first attached to a computer, more widespread interest in the application of good design principles to screens did not begin to emerge until the early 1970s, when IBM introduced its 3270 cathode ray tube text-based terminal.</a:t>
            </a:r>
          </a:p>
          <a:p>
            <a:r>
              <a:rPr lang="en-US" dirty="0"/>
              <a:t>A 1970s screen often resembled the one pictured in Figure. It usually consisted of many fields (more than are illustrated here) with very cryptic and often unintelligible captions. </a:t>
            </a:r>
            <a:endParaRPr lang="en-IN" dirty="0"/>
          </a:p>
        </p:txBody>
      </p:sp>
    </p:spTree>
    <p:extLst>
      <p:ext uri="{BB962C8B-B14F-4D97-AF65-F5344CB8AC3E}">
        <p14:creationId xmlns:p14="http://schemas.microsoft.com/office/powerpoint/2010/main" xmlns="" val="1547585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352E1F-D04A-482F-BEC4-4476E3097358}"/>
              </a:ext>
            </a:extLst>
          </p:cNvPr>
          <p:cNvSpPr>
            <a:spLocks noGrp="1"/>
          </p:cNvSpPr>
          <p:nvPr>
            <p:ph type="title"/>
          </p:nvPr>
        </p:nvSpPr>
        <p:spPr/>
        <p:txBody>
          <a:bodyPr/>
          <a:lstStyle/>
          <a:p>
            <a:pPr algn="ctr"/>
            <a:r>
              <a:rPr lang="en-US" dirty="0"/>
              <a:t>A BRIEF HISTORY OF SCREEN DESIGN </a:t>
            </a:r>
            <a:endParaRPr lang="en-IN" dirty="0"/>
          </a:p>
        </p:txBody>
      </p:sp>
      <p:pic>
        <p:nvPicPr>
          <p:cNvPr id="5" name="Content Placeholder 4">
            <a:extLst>
              <a:ext uri="{FF2B5EF4-FFF2-40B4-BE49-F238E27FC236}">
                <a16:creationId xmlns:a16="http://schemas.microsoft.com/office/drawing/2014/main" xmlns="" id="{C95FB5A5-FB0A-4249-9B95-99C33FC48967}"/>
              </a:ext>
            </a:extLst>
          </p:cNvPr>
          <p:cNvPicPr>
            <a:picLocks noGrp="1" noChangeAspect="1"/>
          </p:cNvPicPr>
          <p:nvPr>
            <p:ph sz="quarter" idx="1"/>
          </p:nvPr>
        </p:nvPicPr>
        <p:blipFill>
          <a:blip r:embed="rId2"/>
          <a:stretch>
            <a:fillRect/>
          </a:stretch>
        </p:blipFill>
        <p:spPr>
          <a:xfrm>
            <a:off x="1447006" y="1917700"/>
            <a:ext cx="9248775" cy="3790950"/>
          </a:xfrm>
        </p:spPr>
      </p:pic>
    </p:spTree>
    <p:extLst>
      <p:ext uri="{BB962C8B-B14F-4D97-AF65-F5344CB8AC3E}">
        <p14:creationId xmlns:p14="http://schemas.microsoft.com/office/powerpoint/2010/main" xmlns="" val="3751530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85F2BE-1BC5-456F-9FFE-8FA714252B44}"/>
              </a:ext>
            </a:extLst>
          </p:cNvPr>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Course Objectives</a:t>
            </a:r>
            <a:br>
              <a:rPr lang="en-US" dirty="0">
                <a:latin typeface="Times New Roman" panose="02020603050405020304" pitchFamily="18" charset="0"/>
                <a:cs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xmlns="" id="{6CC05A31-5041-45B5-A67B-A208734B2E28}"/>
              </a:ext>
            </a:extLst>
          </p:cNvPr>
          <p:cNvSpPr>
            <a:spLocks noGrp="1"/>
          </p:cNvSpPr>
          <p:nvPr>
            <p:ph sz="quarter" idx="1"/>
          </p:nvPr>
        </p:nvSpPr>
        <p:spPr/>
        <p:txBody>
          <a:bodyPr>
            <a:normAutofit fontScale="85000" lnSpcReduction="10000"/>
          </a:bodyPr>
          <a:lstStyle/>
          <a:p>
            <a:pPr marL="0" indent="0" algn="just">
              <a:buNone/>
            </a:pPr>
            <a:r>
              <a:rPr lang="en-US" dirty="0">
                <a:latin typeface="Times New Roman" panose="02020603050405020304" pitchFamily="18" charset="0"/>
                <a:cs typeface="Times New Roman" panose="02020603050405020304" pitchFamily="18" charset="0"/>
              </a:rPr>
              <a:t>	To gain an overview of Human-Computer Interaction(HCI), with an understanding of user interface design in general, and alternatives to traditional “keyboard &amp; mouse” computing; become familiar with the vocabulary associated with sensory and cognitive systems as relevant to task performance by humans; be able to apply models from cognitive systems as relevant to task performance by </a:t>
            </a:r>
            <a:r>
              <a:rPr lang="en-US" dirty="0" err="1">
                <a:latin typeface="Times New Roman" panose="02020603050405020304" pitchFamily="18" charset="0"/>
                <a:cs typeface="Times New Roman" panose="02020603050405020304" pitchFamily="18" charset="0"/>
              </a:rPr>
              <a:t>humans;be</a:t>
            </a:r>
            <a:r>
              <a:rPr lang="en-US" dirty="0">
                <a:latin typeface="Times New Roman" panose="02020603050405020304" pitchFamily="18" charset="0"/>
                <a:cs typeface="Times New Roman" panose="02020603050405020304" pitchFamily="18" charset="0"/>
              </a:rPr>
              <a:t> able to apply models from cognitive psychology to predicting user performance in various human-computer interaction tasks &amp; recognize the limits of human performance as they apply to computer operation; appreciate the importance of a design &amp; evaluation methodology that begins with &amp; maintains a focus on the user; be familiar with a variety of both conventional &amp; non-traditional user interface paradigms, the latter including virtual &amp; </a:t>
            </a:r>
            <a:r>
              <a:rPr lang="en-US" dirty="0" err="1">
                <a:latin typeface="Times New Roman" panose="02020603050405020304" pitchFamily="18" charset="0"/>
                <a:cs typeface="Times New Roman" panose="02020603050405020304" pitchFamily="18" charset="0"/>
              </a:rPr>
              <a:t>augumented</a:t>
            </a:r>
            <a:r>
              <a:rPr lang="en-US" dirty="0">
                <a:latin typeface="Times New Roman" panose="02020603050405020304" pitchFamily="18" charset="0"/>
                <a:cs typeface="Times New Roman" panose="02020603050405020304" pitchFamily="18" charset="0"/>
              </a:rPr>
              <a:t> reality, mobile &amp; wearable computing, &amp; </a:t>
            </a:r>
            <a:r>
              <a:rPr lang="en-US" dirty="0" err="1">
                <a:latin typeface="Times New Roman" panose="02020603050405020304" pitchFamily="18" charset="0"/>
                <a:cs typeface="Times New Roman" panose="02020603050405020304" pitchFamily="18" charset="0"/>
              </a:rPr>
              <a:t>ubiquitious</a:t>
            </a:r>
            <a:r>
              <a:rPr lang="en-US" dirty="0">
                <a:latin typeface="Times New Roman" panose="02020603050405020304" pitchFamily="18" charset="0"/>
                <a:cs typeface="Times New Roman" panose="02020603050405020304" pitchFamily="18" charset="0"/>
              </a:rPr>
              <a:t> computing &amp; understand the social implications of technology &amp; their ethical responsibilities as engineers in the design of technological systems. Finally, working in small groups on a product design from start to finish will provide you with invaluable team-work experience.</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53132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86B5B2-7B68-4F22-A204-09F4550D99E6}"/>
              </a:ext>
            </a:extLst>
          </p:cNvPr>
          <p:cNvSpPr>
            <a:spLocks noGrp="1"/>
          </p:cNvSpPr>
          <p:nvPr>
            <p:ph type="title"/>
          </p:nvPr>
        </p:nvSpPr>
        <p:spPr/>
        <p:txBody>
          <a:bodyPr/>
          <a:lstStyle/>
          <a:p>
            <a:pPr algn="ctr"/>
            <a:r>
              <a:rPr lang="en-US" dirty="0"/>
              <a:t>A BRIEF HISTORY OF SCREEN DESIGN </a:t>
            </a:r>
            <a:endParaRPr lang="en-IN" dirty="0"/>
          </a:p>
        </p:txBody>
      </p:sp>
      <p:sp>
        <p:nvSpPr>
          <p:cNvPr id="3" name="Content Placeholder 2">
            <a:extLst>
              <a:ext uri="{FF2B5EF4-FFF2-40B4-BE49-F238E27FC236}">
                <a16:creationId xmlns:a16="http://schemas.microsoft.com/office/drawing/2014/main" xmlns="" id="{DC1C054C-30F9-4E44-91A1-3D8408A5038A}"/>
              </a:ext>
            </a:extLst>
          </p:cNvPr>
          <p:cNvSpPr>
            <a:spLocks noGrp="1"/>
          </p:cNvSpPr>
          <p:nvPr>
            <p:ph sz="quarter" idx="1"/>
          </p:nvPr>
        </p:nvSpPr>
        <p:spPr/>
        <p:txBody>
          <a:bodyPr>
            <a:normAutofit fontScale="85000" lnSpcReduction="10000"/>
          </a:bodyPr>
          <a:lstStyle/>
          <a:p>
            <a:r>
              <a:rPr lang="en-US" dirty="0"/>
              <a:t>It was visually cluttered, and often possessed a command field that challenged the user to remember what had to be keyed into it. </a:t>
            </a:r>
          </a:p>
          <a:p>
            <a:r>
              <a:rPr lang="en-US" dirty="0"/>
              <a:t>Ambiguous messages often required referral to a manual to interpret. </a:t>
            </a:r>
          </a:p>
          <a:p>
            <a:r>
              <a:rPr lang="en-US" dirty="0"/>
              <a:t>Effectively using this kind of screen required a great deal of practice and patience. </a:t>
            </a:r>
          </a:p>
          <a:p>
            <a:r>
              <a:rPr lang="en-US" dirty="0"/>
              <a:t>Most early screens were monochromatic, typically presenting green text on black backgrounds. </a:t>
            </a:r>
          </a:p>
          <a:p>
            <a:r>
              <a:rPr lang="en-US" dirty="0"/>
              <a:t>At the turn of the decade guidelines for text-based screen design were finally made widely available and many screens began to take on a much less cluttered look through concepts such as grouping and alignment of elements, as illustrated in Figure.</a:t>
            </a:r>
          </a:p>
          <a:p>
            <a:r>
              <a:rPr lang="en-US" dirty="0"/>
              <a:t>User memory was supported by providing clear and meaningful field captions and by listing commands on the screen, and enabling them to be applied, through function keys. Messages also became clearer. </a:t>
            </a:r>
            <a:endParaRPr lang="en-IN" dirty="0"/>
          </a:p>
        </p:txBody>
      </p:sp>
    </p:spTree>
    <p:extLst>
      <p:ext uri="{BB962C8B-B14F-4D97-AF65-F5344CB8AC3E}">
        <p14:creationId xmlns:p14="http://schemas.microsoft.com/office/powerpoint/2010/main" xmlns="" val="3399964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C8719D-4649-4C01-A9BF-73C1A40152FD}"/>
              </a:ext>
            </a:extLst>
          </p:cNvPr>
          <p:cNvSpPr>
            <a:spLocks noGrp="1"/>
          </p:cNvSpPr>
          <p:nvPr>
            <p:ph type="title"/>
          </p:nvPr>
        </p:nvSpPr>
        <p:spPr/>
        <p:txBody>
          <a:bodyPr/>
          <a:lstStyle/>
          <a:p>
            <a:pPr algn="ctr"/>
            <a:r>
              <a:rPr lang="en-US" dirty="0"/>
              <a:t>A BRIEF HISTORY OF SCREEN DESIGN </a:t>
            </a:r>
            <a:endParaRPr lang="en-IN" dirty="0"/>
          </a:p>
        </p:txBody>
      </p:sp>
      <p:sp>
        <p:nvSpPr>
          <p:cNvPr id="3" name="Content Placeholder 2">
            <a:extLst>
              <a:ext uri="{FF2B5EF4-FFF2-40B4-BE49-F238E27FC236}">
                <a16:creationId xmlns:a16="http://schemas.microsoft.com/office/drawing/2014/main" xmlns="" id="{A21B9EBE-B653-4E77-985F-AC42862E9484}"/>
              </a:ext>
            </a:extLst>
          </p:cNvPr>
          <p:cNvSpPr>
            <a:spLocks noGrp="1"/>
          </p:cNvSpPr>
          <p:nvPr>
            <p:ph sz="quarter" idx="1"/>
          </p:nvPr>
        </p:nvSpPr>
        <p:spPr/>
        <p:txBody>
          <a:bodyPr/>
          <a:lstStyle/>
          <a:p>
            <a:pPr marL="0" indent="0">
              <a:buNone/>
            </a:pPr>
            <a:endParaRPr lang="en-IN" dirty="0"/>
          </a:p>
        </p:txBody>
      </p:sp>
      <p:pic>
        <p:nvPicPr>
          <p:cNvPr id="5" name="Picture 4">
            <a:extLst>
              <a:ext uri="{FF2B5EF4-FFF2-40B4-BE49-F238E27FC236}">
                <a16:creationId xmlns:a16="http://schemas.microsoft.com/office/drawing/2014/main" xmlns="" id="{719595D7-344E-41C6-825C-0A019C12D4CF}"/>
              </a:ext>
            </a:extLst>
          </p:cNvPr>
          <p:cNvPicPr>
            <a:picLocks noChangeAspect="1"/>
          </p:cNvPicPr>
          <p:nvPr/>
        </p:nvPicPr>
        <p:blipFill>
          <a:blip r:embed="rId2"/>
          <a:stretch>
            <a:fillRect/>
          </a:stretch>
        </p:blipFill>
        <p:spPr>
          <a:xfrm>
            <a:off x="1562100" y="2233613"/>
            <a:ext cx="9067800" cy="3943350"/>
          </a:xfrm>
          <a:prstGeom prst="rect">
            <a:avLst/>
          </a:prstGeom>
        </p:spPr>
      </p:pic>
    </p:spTree>
    <p:extLst>
      <p:ext uri="{BB962C8B-B14F-4D97-AF65-F5344CB8AC3E}">
        <p14:creationId xmlns:p14="http://schemas.microsoft.com/office/powerpoint/2010/main" xmlns="" val="4273804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86B5B2-7B68-4F22-A204-09F4550D99E6}"/>
              </a:ext>
            </a:extLst>
          </p:cNvPr>
          <p:cNvSpPr>
            <a:spLocks noGrp="1"/>
          </p:cNvSpPr>
          <p:nvPr>
            <p:ph type="title"/>
          </p:nvPr>
        </p:nvSpPr>
        <p:spPr/>
        <p:txBody>
          <a:bodyPr/>
          <a:lstStyle/>
          <a:p>
            <a:pPr algn="ctr"/>
            <a:r>
              <a:rPr lang="en-US" dirty="0"/>
              <a:t>A BRIEF HISTORY OF SCREEN DESIGN </a:t>
            </a:r>
            <a:endParaRPr lang="en-IN" dirty="0"/>
          </a:p>
        </p:txBody>
      </p:sp>
      <p:pic>
        <p:nvPicPr>
          <p:cNvPr id="5" name="Content Placeholder 4">
            <a:extLst>
              <a:ext uri="{FF2B5EF4-FFF2-40B4-BE49-F238E27FC236}">
                <a16:creationId xmlns:a16="http://schemas.microsoft.com/office/drawing/2014/main" xmlns="" id="{18C14624-3BF0-4D85-B8E9-7362701883C8}"/>
              </a:ext>
            </a:extLst>
          </p:cNvPr>
          <p:cNvPicPr>
            <a:picLocks noGrp="1" noChangeAspect="1"/>
          </p:cNvPicPr>
          <p:nvPr>
            <p:ph sz="quarter" idx="1"/>
          </p:nvPr>
        </p:nvPicPr>
        <p:blipFill>
          <a:blip r:embed="rId2"/>
          <a:stretch>
            <a:fillRect/>
          </a:stretch>
        </p:blipFill>
        <p:spPr>
          <a:xfrm>
            <a:off x="2336574" y="1527175"/>
            <a:ext cx="7469639" cy="4572000"/>
          </a:xfrm>
        </p:spPr>
      </p:pic>
    </p:spTree>
    <p:extLst>
      <p:ext uri="{BB962C8B-B14F-4D97-AF65-F5344CB8AC3E}">
        <p14:creationId xmlns:p14="http://schemas.microsoft.com/office/powerpoint/2010/main" xmlns="" val="1730305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DF0731-A5F4-45BE-8705-CB92855593E9}"/>
              </a:ext>
            </a:extLst>
          </p:cNvPr>
          <p:cNvSpPr>
            <a:spLocks noGrp="1"/>
          </p:cNvSpPr>
          <p:nvPr>
            <p:ph type="title"/>
          </p:nvPr>
        </p:nvSpPr>
        <p:spPr/>
        <p:txBody>
          <a:bodyPr/>
          <a:lstStyle/>
          <a:p>
            <a:pPr algn="ctr"/>
            <a:r>
              <a:rPr lang="en-US" dirty="0"/>
              <a:t>A BRIEF HISTORY OF SCREEN DESIGN </a:t>
            </a:r>
            <a:endParaRPr lang="en-IN" dirty="0"/>
          </a:p>
        </p:txBody>
      </p:sp>
      <p:sp>
        <p:nvSpPr>
          <p:cNvPr id="3" name="Content Placeholder 2">
            <a:extLst>
              <a:ext uri="{FF2B5EF4-FFF2-40B4-BE49-F238E27FC236}">
                <a16:creationId xmlns:a16="http://schemas.microsoft.com/office/drawing/2014/main" xmlns="" id="{6601F85E-78A9-4561-B914-5565A8C08ECD}"/>
              </a:ext>
            </a:extLst>
          </p:cNvPr>
          <p:cNvSpPr>
            <a:spLocks noGrp="1"/>
          </p:cNvSpPr>
          <p:nvPr>
            <p:ph sz="quarter" idx="1"/>
          </p:nvPr>
        </p:nvSpPr>
        <p:spPr/>
        <p:txBody>
          <a:bodyPr>
            <a:normAutofit fontScale="85000" lnSpcReduction="20000"/>
          </a:bodyPr>
          <a:lstStyle/>
          <a:p>
            <a:r>
              <a:rPr lang="en-US" dirty="0"/>
              <a:t>Multiple properties of elements were also provided, including many different font sizes and styles, line thicknesses, and colors. </a:t>
            </a:r>
          </a:p>
          <a:p>
            <a:r>
              <a:rPr lang="en-US" dirty="0"/>
              <a:t>The entry field was supplemented by a multitude of other kinds of controls, including list boxes, drop-down combination boxes, spin boxes, and so forth. </a:t>
            </a:r>
          </a:p>
          <a:p>
            <a:r>
              <a:rPr lang="en-US" dirty="0"/>
              <a:t>These new controls were much more effective in supporting a person's memory, now simply allowing for selection from a list instead of requiring a remembered key entry. </a:t>
            </a:r>
          </a:p>
          <a:p>
            <a:r>
              <a:rPr lang="en-US" dirty="0"/>
              <a:t>Completion aids disappeared from screens, replaced by one of the new listing controls. Screens could also be simplified, the much more powerful computers being able to quickly present a new screen. </a:t>
            </a:r>
          </a:p>
          <a:p>
            <a:r>
              <a:rPr lang="en-US" dirty="0"/>
              <a:t>In the 1990s, our knowledge concerning what makes effective screen design continued to expand. Coupled with ever-improving technology, the result was even greater improvements in the user-computer screen interface as the new century dawned. </a:t>
            </a:r>
            <a:endParaRPr lang="en-IN" dirty="0"/>
          </a:p>
        </p:txBody>
      </p:sp>
    </p:spTree>
    <p:extLst>
      <p:ext uri="{BB962C8B-B14F-4D97-AF65-F5344CB8AC3E}">
        <p14:creationId xmlns:p14="http://schemas.microsoft.com/office/powerpoint/2010/main" xmlns="" val="2310036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DF0731-A5F4-45BE-8705-CB92855593E9}"/>
              </a:ext>
            </a:extLst>
          </p:cNvPr>
          <p:cNvSpPr>
            <a:spLocks noGrp="1"/>
          </p:cNvSpPr>
          <p:nvPr>
            <p:ph type="title"/>
          </p:nvPr>
        </p:nvSpPr>
        <p:spPr/>
        <p:txBody>
          <a:bodyPr/>
          <a:lstStyle/>
          <a:p>
            <a:pPr algn="ctr"/>
            <a:r>
              <a:rPr lang="en-IN" dirty="0"/>
              <a:t>THE POPULARITY OF GRAPHICS</a:t>
            </a:r>
          </a:p>
        </p:txBody>
      </p:sp>
      <p:sp>
        <p:nvSpPr>
          <p:cNvPr id="3" name="Content Placeholder 2">
            <a:extLst>
              <a:ext uri="{FF2B5EF4-FFF2-40B4-BE49-F238E27FC236}">
                <a16:creationId xmlns:a16="http://schemas.microsoft.com/office/drawing/2014/main" xmlns="" id="{6601F85E-78A9-4561-B914-5565A8C08ECD}"/>
              </a:ext>
            </a:extLst>
          </p:cNvPr>
          <p:cNvSpPr>
            <a:spLocks noGrp="1"/>
          </p:cNvSpPr>
          <p:nvPr>
            <p:ph sz="quarter" idx="1"/>
          </p:nvPr>
        </p:nvSpPr>
        <p:spPr/>
        <p:txBody>
          <a:bodyPr>
            <a:normAutofit lnSpcReduction="10000"/>
          </a:bodyPr>
          <a:lstStyle/>
          <a:p>
            <a:r>
              <a:rPr lang="en-US" dirty="0"/>
              <a:t>A graphical screen bore scant resemblance to its earlier text-based colleagues. </a:t>
            </a:r>
          </a:p>
          <a:p>
            <a:r>
              <a:rPr lang="en-US" dirty="0"/>
              <a:t>Older text-based screen possessed a one dimensional</a:t>
            </a:r>
          </a:p>
          <a:p>
            <a:r>
              <a:rPr lang="en-US" dirty="0"/>
              <a:t>Graphic screens assumed a three-dimensional look. </a:t>
            </a:r>
          </a:p>
          <a:p>
            <a:r>
              <a:rPr lang="en-US" dirty="0"/>
              <a:t>Controls appeared to rise above the screen and move when activated.</a:t>
            </a:r>
          </a:p>
          <a:p>
            <a:r>
              <a:rPr lang="en-US" dirty="0"/>
              <a:t>Information could appear, and disappear, as needed. </a:t>
            </a:r>
          </a:p>
          <a:p>
            <a:r>
              <a:rPr lang="en-US" dirty="0"/>
              <a:t>Text could be replaced by graphical images called icons. </a:t>
            </a:r>
          </a:p>
          <a:p>
            <a:r>
              <a:rPr lang="en-US" dirty="0"/>
              <a:t>These icons could represent objects or actions </a:t>
            </a:r>
          </a:p>
          <a:p>
            <a:r>
              <a:rPr lang="en-US" dirty="0"/>
              <a:t>selection fields such as radio buttons, check boxes, list boxes, and palettes coexisted with the reliable old text entry field </a:t>
            </a:r>
          </a:p>
        </p:txBody>
      </p:sp>
    </p:spTree>
    <p:extLst>
      <p:ext uri="{BB962C8B-B14F-4D97-AF65-F5344CB8AC3E}">
        <p14:creationId xmlns:p14="http://schemas.microsoft.com/office/powerpoint/2010/main" xmlns="" val="2334377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31E066-8255-4C20-AB6C-E2410EDB0D10}"/>
              </a:ext>
            </a:extLst>
          </p:cNvPr>
          <p:cNvSpPr>
            <a:spLocks noGrp="1"/>
          </p:cNvSpPr>
          <p:nvPr>
            <p:ph type="title"/>
          </p:nvPr>
        </p:nvSpPr>
        <p:spPr/>
        <p:txBody>
          <a:bodyPr>
            <a:normAutofit fontScale="90000"/>
          </a:bodyPr>
          <a:lstStyle/>
          <a:p>
            <a:pPr algn="ctr"/>
            <a:r>
              <a:rPr lang="en-US" dirty="0"/>
              <a:t>GRAPHICAL SYSTEMS ADVANTAGES AND DISADVANTAGES </a:t>
            </a:r>
            <a:endParaRPr lang="en-IN" dirty="0"/>
          </a:p>
        </p:txBody>
      </p:sp>
      <p:sp>
        <p:nvSpPr>
          <p:cNvPr id="3" name="Content Placeholder 2">
            <a:extLst>
              <a:ext uri="{FF2B5EF4-FFF2-40B4-BE49-F238E27FC236}">
                <a16:creationId xmlns:a16="http://schemas.microsoft.com/office/drawing/2014/main" xmlns="" id="{E932DFD0-E79A-481A-80F4-43A9DA133EB4}"/>
              </a:ext>
            </a:extLst>
          </p:cNvPr>
          <p:cNvSpPr>
            <a:spLocks noGrp="1"/>
          </p:cNvSpPr>
          <p:nvPr>
            <p:ph sz="quarter" idx="1"/>
          </p:nvPr>
        </p:nvSpPr>
        <p:spPr/>
        <p:txBody>
          <a:bodyPr/>
          <a:lstStyle/>
          <a:p>
            <a:pPr marL="0" indent="0">
              <a:buNone/>
            </a:pPr>
            <a:r>
              <a:rPr lang="en-IN" dirty="0"/>
              <a:t>ADVANTAGES</a:t>
            </a:r>
          </a:p>
          <a:p>
            <a:pPr marL="0" indent="0">
              <a:buNone/>
            </a:pPr>
            <a:r>
              <a:rPr lang="en-IN" dirty="0"/>
              <a:t>  Symbols recognized faster than text</a:t>
            </a:r>
          </a:p>
          <a:p>
            <a:pPr marL="0" indent="0">
              <a:buNone/>
            </a:pPr>
            <a:r>
              <a:rPr lang="en-IN" dirty="0"/>
              <a:t>  Faster learning</a:t>
            </a:r>
          </a:p>
          <a:p>
            <a:pPr marL="0" indent="0">
              <a:buNone/>
            </a:pPr>
            <a:r>
              <a:rPr lang="en-IN" dirty="0"/>
              <a:t>  Faster use and problem solving </a:t>
            </a:r>
          </a:p>
          <a:p>
            <a:pPr marL="0" indent="0">
              <a:buNone/>
            </a:pPr>
            <a:r>
              <a:rPr lang="en-IN" dirty="0"/>
              <a:t> Easier remembering </a:t>
            </a:r>
          </a:p>
          <a:p>
            <a:pPr marL="0" indent="0">
              <a:buNone/>
            </a:pPr>
            <a:r>
              <a:rPr lang="en-IN" dirty="0"/>
              <a:t> More natural </a:t>
            </a:r>
          </a:p>
          <a:p>
            <a:pPr marL="0" indent="0">
              <a:buNone/>
            </a:pPr>
            <a:r>
              <a:rPr lang="en-IN" dirty="0"/>
              <a:t> Exploits visual/spatial cues </a:t>
            </a:r>
          </a:p>
          <a:p>
            <a:pPr marL="0" indent="0">
              <a:buNone/>
            </a:pPr>
            <a:r>
              <a:rPr lang="en-IN" dirty="0"/>
              <a:t> Fosters more concrete thinking</a:t>
            </a:r>
          </a:p>
        </p:txBody>
      </p:sp>
    </p:spTree>
    <p:extLst>
      <p:ext uri="{BB962C8B-B14F-4D97-AF65-F5344CB8AC3E}">
        <p14:creationId xmlns:p14="http://schemas.microsoft.com/office/powerpoint/2010/main" xmlns="" val="4208905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31E066-8255-4C20-AB6C-E2410EDB0D10}"/>
              </a:ext>
            </a:extLst>
          </p:cNvPr>
          <p:cNvSpPr>
            <a:spLocks noGrp="1"/>
          </p:cNvSpPr>
          <p:nvPr>
            <p:ph type="title"/>
          </p:nvPr>
        </p:nvSpPr>
        <p:spPr/>
        <p:txBody>
          <a:bodyPr>
            <a:normAutofit fontScale="90000"/>
          </a:bodyPr>
          <a:lstStyle/>
          <a:p>
            <a:pPr algn="ctr"/>
            <a:r>
              <a:rPr lang="en-US" dirty="0"/>
              <a:t>GRAPHICAL SYSTEMS ADVANTAGES AND DISADVANTAGES </a:t>
            </a:r>
            <a:endParaRPr lang="en-IN" dirty="0"/>
          </a:p>
        </p:txBody>
      </p:sp>
      <p:sp>
        <p:nvSpPr>
          <p:cNvPr id="3" name="Content Placeholder 2">
            <a:extLst>
              <a:ext uri="{FF2B5EF4-FFF2-40B4-BE49-F238E27FC236}">
                <a16:creationId xmlns:a16="http://schemas.microsoft.com/office/drawing/2014/main" xmlns="" id="{E932DFD0-E79A-481A-80F4-43A9DA133EB4}"/>
              </a:ext>
            </a:extLst>
          </p:cNvPr>
          <p:cNvSpPr>
            <a:spLocks noGrp="1"/>
          </p:cNvSpPr>
          <p:nvPr>
            <p:ph sz="quarter" idx="1"/>
          </p:nvPr>
        </p:nvSpPr>
        <p:spPr/>
        <p:txBody>
          <a:bodyPr/>
          <a:lstStyle/>
          <a:p>
            <a:pPr marL="0" indent="0">
              <a:buNone/>
            </a:pPr>
            <a:r>
              <a:rPr lang="en-US" dirty="0"/>
              <a:t>DISADVANTAGES </a:t>
            </a:r>
          </a:p>
          <a:p>
            <a:pPr marL="0" indent="0">
              <a:buNone/>
            </a:pPr>
            <a:r>
              <a:rPr lang="en-US" dirty="0"/>
              <a:t> Greater design complexity. </a:t>
            </a:r>
          </a:p>
          <a:p>
            <a:pPr marL="0" indent="0">
              <a:buNone/>
            </a:pPr>
            <a:r>
              <a:rPr lang="en-US" dirty="0"/>
              <a:t> Learning still necessary </a:t>
            </a:r>
          </a:p>
          <a:p>
            <a:pPr marL="0" indent="0">
              <a:buNone/>
            </a:pPr>
            <a:r>
              <a:rPr lang="en-US" dirty="0"/>
              <a:t> Replaces national languages </a:t>
            </a:r>
          </a:p>
          <a:p>
            <a:pPr marL="0" indent="0">
              <a:buNone/>
            </a:pPr>
            <a:r>
              <a:rPr lang="en-US" dirty="0"/>
              <a:t> Easily augmented with text displays </a:t>
            </a:r>
          </a:p>
          <a:p>
            <a:pPr marL="0" indent="0">
              <a:buNone/>
            </a:pPr>
            <a:r>
              <a:rPr lang="en-US" dirty="0"/>
              <a:t> Smooth transition from command language system</a:t>
            </a:r>
            <a:endParaRPr lang="en-IN" dirty="0"/>
          </a:p>
        </p:txBody>
      </p:sp>
    </p:spTree>
    <p:extLst>
      <p:ext uri="{BB962C8B-B14F-4D97-AF65-F5344CB8AC3E}">
        <p14:creationId xmlns:p14="http://schemas.microsoft.com/office/powerpoint/2010/main" xmlns="" val="3393811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B89B34-4D79-4667-A292-41723780650B}"/>
              </a:ext>
            </a:extLst>
          </p:cNvPr>
          <p:cNvSpPr>
            <a:spLocks noGrp="1"/>
          </p:cNvSpPr>
          <p:nvPr>
            <p:ph type="title"/>
          </p:nvPr>
        </p:nvSpPr>
        <p:spPr/>
        <p:txBody>
          <a:bodyPr/>
          <a:lstStyle/>
          <a:p>
            <a:pPr algn="ctr"/>
            <a:r>
              <a:rPr lang="en-US" dirty="0"/>
              <a:t>THE CONCEPT OF DIRECT MANIPULATION</a:t>
            </a:r>
            <a:endParaRPr lang="en-IN" dirty="0"/>
          </a:p>
        </p:txBody>
      </p:sp>
      <p:sp>
        <p:nvSpPr>
          <p:cNvPr id="3" name="Content Placeholder 2">
            <a:extLst>
              <a:ext uri="{FF2B5EF4-FFF2-40B4-BE49-F238E27FC236}">
                <a16:creationId xmlns:a16="http://schemas.microsoft.com/office/drawing/2014/main" xmlns="" id="{74A15309-99DE-4A76-903B-3A19A5EF9BB6}"/>
              </a:ext>
            </a:extLst>
          </p:cNvPr>
          <p:cNvSpPr>
            <a:spLocks noGrp="1"/>
          </p:cNvSpPr>
          <p:nvPr>
            <p:ph sz="quarter" idx="1"/>
          </p:nvPr>
        </p:nvSpPr>
        <p:spPr/>
        <p:txBody>
          <a:bodyPr>
            <a:normAutofit fontScale="85000" lnSpcReduction="20000"/>
          </a:bodyPr>
          <a:lstStyle/>
          <a:p>
            <a:r>
              <a:rPr lang="en-US" dirty="0"/>
              <a:t>The system is portrayed as an extension of the real world: It is assumed that a person is already familiar with the objects and actions in his or her environment of interest. </a:t>
            </a:r>
          </a:p>
          <a:p>
            <a:r>
              <a:rPr lang="en-US" dirty="0"/>
              <a:t>The system simply replicates them and portrays them on a different medium, the screen. </a:t>
            </a:r>
          </a:p>
          <a:p>
            <a:r>
              <a:rPr lang="en-US" dirty="0"/>
              <a:t>A person has the power to access and modify these objects, among which are windows. </a:t>
            </a:r>
          </a:p>
          <a:p>
            <a:r>
              <a:rPr lang="en-US" dirty="0"/>
              <a:t>A person is allowed to work in a familiar environment and in a familiar way, focusing on the data, not the application and tools. </a:t>
            </a:r>
          </a:p>
          <a:p>
            <a:r>
              <a:rPr lang="en-US" dirty="0"/>
              <a:t>The physical organization of the system, which most often is unfamiliar, is hidden from view and is not a distraction. </a:t>
            </a:r>
          </a:p>
          <a:p>
            <a:r>
              <a:rPr lang="en-US" dirty="0"/>
              <a:t>Continuous visibility of objects and actions: Like one's desktop, objects are continuously visible. Reminders of actions to be performed are also obvious, labeled buttons replacing complex syntax and command names. </a:t>
            </a:r>
            <a:endParaRPr lang="en-IN" dirty="0"/>
          </a:p>
        </p:txBody>
      </p:sp>
    </p:spTree>
    <p:extLst>
      <p:ext uri="{BB962C8B-B14F-4D97-AF65-F5344CB8AC3E}">
        <p14:creationId xmlns:p14="http://schemas.microsoft.com/office/powerpoint/2010/main" xmlns="" val="1070539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AFB91F-7C8E-445A-9EFF-887D6B8A339B}"/>
              </a:ext>
            </a:extLst>
          </p:cNvPr>
          <p:cNvSpPr>
            <a:spLocks noGrp="1"/>
          </p:cNvSpPr>
          <p:nvPr>
            <p:ph type="title"/>
          </p:nvPr>
        </p:nvSpPr>
        <p:spPr/>
        <p:txBody>
          <a:bodyPr/>
          <a:lstStyle/>
          <a:p>
            <a:pPr algn="ctr"/>
            <a:r>
              <a:rPr lang="en-IN" dirty="0"/>
              <a:t>EARLIER DIRECT MANIPULATION SYSTEMS</a:t>
            </a:r>
          </a:p>
        </p:txBody>
      </p:sp>
      <p:sp>
        <p:nvSpPr>
          <p:cNvPr id="3" name="Content Placeholder 2">
            <a:extLst>
              <a:ext uri="{FF2B5EF4-FFF2-40B4-BE49-F238E27FC236}">
                <a16:creationId xmlns:a16="http://schemas.microsoft.com/office/drawing/2014/main" xmlns="" id="{9A389DE2-62BD-40CB-BEC9-2BD061ED1735}"/>
              </a:ext>
            </a:extLst>
          </p:cNvPr>
          <p:cNvSpPr>
            <a:spLocks noGrp="1"/>
          </p:cNvSpPr>
          <p:nvPr>
            <p:ph sz="quarter" idx="1"/>
          </p:nvPr>
        </p:nvSpPr>
        <p:spPr/>
        <p:txBody>
          <a:bodyPr>
            <a:normAutofit lnSpcReduction="10000"/>
          </a:bodyPr>
          <a:lstStyle/>
          <a:p>
            <a:r>
              <a:rPr lang="en-US" dirty="0"/>
              <a:t>The concept of direct manipulation actually preceded the first graphical system. The earliest full-screen text editors possessed similar characteristics. </a:t>
            </a:r>
          </a:p>
          <a:p>
            <a:r>
              <a:rPr lang="en-US" dirty="0"/>
              <a:t>Screens of text resembling a piece of paper on one's desk could be created (extension of real world) and then reviewed in their entirety (continuous visibility).</a:t>
            </a:r>
          </a:p>
          <a:p>
            <a:r>
              <a:rPr lang="en-US" dirty="0"/>
              <a:t>Editing or restructuring could be easily accomplished (through rapid incremental actions) and the results immediately seen.</a:t>
            </a:r>
          </a:p>
          <a:p>
            <a:r>
              <a:rPr lang="en-US" dirty="0"/>
              <a:t>Actions could be reversed when necessary. It took the advent of graphical systems to crystallize the direct manipulation concept, however.  </a:t>
            </a:r>
            <a:endParaRPr lang="en-IN" dirty="0"/>
          </a:p>
        </p:txBody>
      </p:sp>
    </p:spTree>
    <p:extLst>
      <p:ext uri="{BB962C8B-B14F-4D97-AF65-F5344CB8AC3E}">
        <p14:creationId xmlns:p14="http://schemas.microsoft.com/office/powerpoint/2010/main" xmlns="" val="974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AFB91F-7C8E-445A-9EFF-887D6B8A339B}"/>
              </a:ext>
            </a:extLst>
          </p:cNvPr>
          <p:cNvSpPr>
            <a:spLocks noGrp="1"/>
          </p:cNvSpPr>
          <p:nvPr>
            <p:ph type="title"/>
          </p:nvPr>
        </p:nvSpPr>
        <p:spPr/>
        <p:txBody>
          <a:bodyPr/>
          <a:lstStyle/>
          <a:p>
            <a:pPr algn="ctr"/>
            <a:r>
              <a:rPr lang="en-IN" dirty="0"/>
              <a:t>INDIRECT MANIPULATION </a:t>
            </a:r>
          </a:p>
        </p:txBody>
      </p:sp>
      <p:sp>
        <p:nvSpPr>
          <p:cNvPr id="3" name="Content Placeholder 2">
            <a:extLst>
              <a:ext uri="{FF2B5EF4-FFF2-40B4-BE49-F238E27FC236}">
                <a16:creationId xmlns:a16="http://schemas.microsoft.com/office/drawing/2014/main" xmlns="" id="{9A389DE2-62BD-40CB-BEC9-2BD061ED1735}"/>
              </a:ext>
            </a:extLst>
          </p:cNvPr>
          <p:cNvSpPr>
            <a:spLocks noGrp="1"/>
          </p:cNvSpPr>
          <p:nvPr>
            <p:ph sz="quarter" idx="1"/>
          </p:nvPr>
        </p:nvSpPr>
        <p:spPr/>
        <p:txBody>
          <a:bodyPr>
            <a:normAutofit fontScale="85000" lnSpcReduction="20000"/>
          </a:bodyPr>
          <a:lstStyle/>
          <a:p>
            <a:r>
              <a:rPr lang="en-US" dirty="0"/>
              <a:t>In practice, direct manipulation of all screen objects and actions may not be feasible because of the following: </a:t>
            </a:r>
          </a:p>
          <a:p>
            <a:r>
              <a:rPr lang="en-US" dirty="0"/>
              <a:t>The operation may be difficult to conceptualize in the graphical system. </a:t>
            </a:r>
          </a:p>
          <a:p>
            <a:r>
              <a:rPr lang="en-US" dirty="0"/>
              <a:t>The graphics capability of the system may be limited. </a:t>
            </a:r>
          </a:p>
          <a:p>
            <a:r>
              <a:rPr lang="en-US" dirty="0"/>
              <a:t>The amount of space available for placing manipulation controls in the window border may be limited. </a:t>
            </a:r>
          </a:p>
          <a:p>
            <a:r>
              <a:rPr lang="en-US" dirty="0"/>
              <a:t>It may be difficult for people to learn and remember all the necessary operations and actions. </a:t>
            </a:r>
          </a:p>
          <a:p>
            <a:r>
              <a:rPr lang="en-US" dirty="0"/>
              <a:t>When this occurs, indirect manipulation is provided. Indirect manipulation substitutes words and text, such as pull-down or pop-up menus, for symbols, and substitutes typing for pointing. </a:t>
            </a:r>
          </a:p>
          <a:p>
            <a:r>
              <a:rPr lang="en-US" dirty="0"/>
              <a:t>Most window systems are a combination of both direct and indirect manipulation. A menu may be accessed by pointing at a menu icon and then selecting it (direct manipulation). </a:t>
            </a:r>
            <a:endParaRPr lang="en-IN" dirty="0"/>
          </a:p>
        </p:txBody>
      </p:sp>
    </p:spTree>
    <p:extLst>
      <p:ext uri="{BB962C8B-B14F-4D97-AF65-F5344CB8AC3E}">
        <p14:creationId xmlns:p14="http://schemas.microsoft.com/office/powerpoint/2010/main" xmlns="" val="709114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85F2BE-1BC5-456F-9FFE-8FA714252B44}"/>
              </a:ext>
            </a:extLst>
          </p:cNvPr>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Course Outcomes</a:t>
            </a:r>
            <a:br>
              <a:rPr lang="en-US" dirty="0">
                <a:latin typeface="Times New Roman" panose="02020603050405020304" pitchFamily="18" charset="0"/>
                <a:cs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xmlns="" id="{6CC05A31-5041-45B5-A67B-A208734B2E28}"/>
              </a:ext>
            </a:extLst>
          </p:cNvPr>
          <p:cNvSpPr>
            <a:spLocks noGrp="1"/>
          </p:cNvSpPr>
          <p:nvPr>
            <p:ph sz="quarter" idx="1"/>
          </p:nvPr>
        </p:nvSpPr>
        <p:spPr/>
        <p:txBody>
          <a:bodyPr>
            <a:normAutofit/>
          </a:bodyPr>
          <a:lstStyle/>
          <a:p>
            <a:pPr algn="just"/>
            <a:r>
              <a:rPr lang="en-US" dirty="0">
                <a:latin typeface="Times New Roman" panose="02020603050405020304" pitchFamily="18" charset="0"/>
                <a:cs typeface="Times New Roman" panose="02020603050405020304" pitchFamily="18" charset="0"/>
              </a:rPr>
              <a:t>Ability to apply HCI &amp; principles to interaction design</a:t>
            </a:r>
          </a:p>
          <a:p>
            <a:pPr algn="just"/>
            <a:r>
              <a:rPr lang="en-US" dirty="0">
                <a:latin typeface="Times New Roman" panose="02020603050405020304" pitchFamily="18" charset="0"/>
                <a:cs typeface="Times New Roman" panose="02020603050405020304" pitchFamily="18" charset="0"/>
              </a:rPr>
              <a:t>Ability to design certain tools for blind or PH people.</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9706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AFB91F-7C8E-445A-9EFF-887D6B8A339B}"/>
              </a:ext>
            </a:extLst>
          </p:cNvPr>
          <p:cNvSpPr>
            <a:spLocks noGrp="1"/>
          </p:cNvSpPr>
          <p:nvPr>
            <p:ph type="title"/>
          </p:nvPr>
        </p:nvSpPr>
        <p:spPr/>
        <p:txBody>
          <a:bodyPr>
            <a:normAutofit fontScale="90000"/>
          </a:bodyPr>
          <a:lstStyle/>
          <a:p>
            <a:pPr algn="ctr"/>
            <a:r>
              <a:rPr lang="en-US" dirty="0"/>
              <a:t>CHARACTERISTICS OF THE GRAPHICAL USER INTERFACE</a:t>
            </a:r>
            <a:r>
              <a:rPr lang="en-IN" dirty="0"/>
              <a:t> </a:t>
            </a:r>
          </a:p>
        </p:txBody>
      </p:sp>
      <p:sp>
        <p:nvSpPr>
          <p:cNvPr id="3" name="Content Placeholder 2">
            <a:extLst>
              <a:ext uri="{FF2B5EF4-FFF2-40B4-BE49-F238E27FC236}">
                <a16:creationId xmlns:a16="http://schemas.microsoft.com/office/drawing/2014/main" xmlns="" id="{9A389DE2-62BD-40CB-BEC9-2BD061ED1735}"/>
              </a:ext>
            </a:extLst>
          </p:cNvPr>
          <p:cNvSpPr>
            <a:spLocks noGrp="1"/>
          </p:cNvSpPr>
          <p:nvPr>
            <p:ph sz="quarter" idx="1"/>
          </p:nvPr>
        </p:nvSpPr>
        <p:spPr/>
        <p:txBody>
          <a:bodyPr>
            <a:normAutofit fontScale="92500" lnSpcReduction="20000"/>
          </a:bodyPr>
          <a:lstStyle/>
          <a:p>
            <a:r>
              <a:rPr lang="en-US" dirty="0"/>
              <a:t>A graphical system possesses a set of defining concepts. Included are sophisticated visual Presentation, pick-and click interaction, a restricted set of interface options, visualization, object orientation, extensive use of a person's recognition memory, and concurrent performance of functions.</a:t>
            </a:r>
          </a:p>
          <a:p>
            <a:r>
              <a:rPr lang="en-US" dirty="0"/>
              <a:t>Sophisticated Visual Presentation: </a:t>
            </a:r>
          </a:p>
          <a:p>
            <a:r>
              <a:rPr lang="en-US" dirty="0"/>
              <a:t>Visual presentation is the visual aspect of the interface. It is what people see on the screen. </a:t>
            </a:r>
          </a:p>
          <a:p>
            <a:r>
              <a:rPr lang="en-US" dirty="0"/>
              <a:t>The sophistication of a graphical system permits displaying lines, including drawings and icons. </a:t>
            </a:r>
          </a:p>
          <a:p>
            <a:r>
              <a:rPr lang="en-US" dirty="0"/>
              <a:t>It also permits the displaying of a variety of character fonts, including different sizes and styles. </a:t>
            </a:r>
          </a:p>
          <a:p>
            <a:r>
              <a:rPr lang="en-US" dirty="0"/>
              <a:t>The display of 16 million or more colors is possible on some screens. Graphics also permit animation and the presentation of photograph and motion video. </a:t>
            </a:r>
            <a:endParaRPr lang="en-IN" dirty="0"/>
          </a:p>
        </p:txBody>
      </p:sp>
    </p:spTree>
    <p:extLst>
      <p:ext uri="{BB962C8B-B14F-4D97-AF65-F5344CB8AC3E}">
        <p14:creationId xmlns:p14="http://schemas.microsoft.com/office/powerpoint/2010/main" xmlns="" val="903604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AFB91F-7C8E-445A-9EFF-887D6B8A339B}"/>
              </a:ext>
            </a:extLst>
          </p:cNvPr>
          <p:cNvSpPr>
            <a:spLocks noGrp="1"/>
          </p:cNvSpPr>
          <p:nvPr>
            <p:ph type="title"/>
          </p:nvPr>
        </p:nvSpPr>
        <p:spPr/>
        <p:txBody>
          <a:bodyPr/>
          <a:lstStyle/>
          <a:p>
            <a:pPr algn="ctr"/>
            <a:r>
              <a:rPr lang="en-US" dirty="0"/>
              <a:t>PRINCIPLES OF USER INTERFACE DESIGN </a:t>
            </a:r>
            <a:endParaRPr lang="en-IN" dirty="0"/>
          </a:p>
        </p:txBody>
      </p:sp>
      <p:sp>
        <p:nvSpPr>
          <p:cNvPr id="3" name="Content Placeholder 2">
            <a:extLst>
              <a:ext uri="{FF2B5EF4-FFF2-40B4-BE49-F238E27FC236}">
                <a16:creationId xmlns:a16="http://schemas.microsoft.com/office/drawing/2014/main" xmlns="" id="{9A389DE2-62BD-40CB-BEC9-2BD061ED1735}"/>
              </a:ext>
            </a:extLst>
          </p:cNvPr>
          <p:cNvSpPr>
            <a:spLocks noGrp="1"/>
          </p:cNvSpPr>
          <p:nvPr>
            <p:ph sz="quarter" idx="1"/>
          </p:nvPr>
        </p:nvSpPr>
        <p:spPr/>
        <p:txBody>
          <a:bodyPr>
            <a:normAutofit fontScale="85000" lnSpcReduction="20000"/>
          </a:bodyPr>
          <a:lstStyle/>
          <a:p>
            <a:r>
              <a:rPr lang="en-US" dirty="0"/>
              <a:t>An interface must really be just an extension of a person. This means that the system and its software must reflect a person's capabilities and respond to his or her specific needs.</a:t>
            </a:r>
          </a:p>
          <a:p>
            <a:r>
              <a:rPr lang="en-US" dirty="0"/>
              <a:t>It should be useful, accomplishing some business objectives faster and more efficiently than the previously used method or tool did.</a:t>
            </a:r>
          </a:p>
          <a:p>
            <a:r>
              <a:rPr lang="en-US" dirty="0"/>
              <a:t>It must also be easy to learn, for people want to do, not learn to do. </a:t>
            </a:r>
          </a:p>
          <a:p>
            <a:r>
              <a:rPr lang="en-US" dirty="0"/>
              <a:t>Finally, the system must be easy and fun to use, evoking a sense of pleasure and accomplishment not tedium and frustration. </a:t>
            </a:r>
          </a:p>
          <a:p>
            <a:r>
              <a:rPr lang="en-US" dirty="0"/>
              <a:t>The interface itself should serve as both a connector and a separator</a:t>
            </a:r>
          </a:p>
          <a:p>
            <a:r>
              <a:rPr lang="en-US" dirty="0"/>
              <a:t>a connector in that it ties the user to the power of the computer, and a separator in that it minimizes the possibility of the participants damaging one another. </a:t>
            </a:r>
          </a:p>
          <a:p>
            <a:r>
              <a:rPr lang="en-US" dirty="0"/>
              <a:t>While the damage the user inflicts on the computer tends to be physical (a frustrated pounding of the keyboard), the damage caused by the computer is more psychological. </a:t>
            </a:r>
            <a:endParaRPr lang="en-IN" dirty="0"/>
          </a:p>
        </p:txBody>
      </p:sp>
    </p:spTree>
    <p:extLst>
      <p:ext uri="{BB962C8B-B14F-4D97-AF65-F5344CB8AC3E}">
        <p14:creationId xmlns:p14="http://schemas.microsoft.com/office/powerpoint/2010/main" xmlns="" val="3088250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AFB91F-7C8E-445A-9EFF-887D6B8A339B}"/>
              </a:ext>
            </a:extLst>
          </p:cNvPr>
          <p:cNvSpPr>
            <a:spLocks noGrp="1"/>
          </p:cNvSpPr>
          <p:nvPr>
            <p:ph type="title"/>
          </p:nvPr>
        </p:nvSpPr>
        <p:spPr/>
        <p:txBody>
          <a:bodyPr/>
          <a:lstStyle/>
          <a:p>
            <a:pPr algn="ctr"/>
            <a:r>
              <a:rPr lang="en-IN" dirty="0"/>
              <a:t>GENERAL PRINCIPLES </a:t>
            </a:r>
          </a:p>
        </p:txBody>
      </p:sp>
      <p:sp>
        <p:nvSpPr>
          <p:cNvPr id="3" name="Content Placeholder 2">
            <a:extLst>
              <a:ext uri="{FF2B5EF4-FFF2-40B4-BE49-F238E27FC236}">
                <a16:creationId xmlns:a16="http://schemas.microsoft.com/office/drawing/2014/main" xmlns="" id="{9A389DE2-62BD-40CB-BEC9-2BD061ED1735}"/>
              </a:ext>
            </a:extLst>
          </p:cNvPr>
          <p:cNvSpPr>
            <a:spLocks noGrp="1"/>
          </p:cNvSpPr>
          <p:nvPr>
            <p:ph sz="quarter" idx="1"/>
          </p:nvPr>
        </p:nvSpPr>
        <p:spPr/>
        <p:txBody>
          <a:bodyPr>
            <a:normAutofit/>
          </a:bodyPr>
          <a:lstStyle/>
          <a:p>
            <a:r>
              <a:rPr lang="en-US" dirty="0"/>
              <a:t>The design goals in creating a user interface are described below.</a:t>
            </a:r>
          </a:p>
          <a:p>
            <a:r>
              <a:rPr lang="en-US" dirty="0"/>
              <a:t>They are fundamental to the design and implementation of all effective interfaces, including GUI and Web ones.</a:t>
            </a:r>
          </a:p>
          <a:p>
            <a:r>
              <a:rPr lang="en-US" dirty="0"/>
              <a:t>These principles are general characteristics of the interface, and they apply to all aspects. </a:t>
            </a:r>
          </a:p>
          <a:p>
            <a:r>
              <a:rPr lang="en-US" dirty="0"/>
              <a:t>The compilation is presented alphabetically, and the ordering is not intended to imply degree of importance. </a:t>
            </a:r>
            <a:endParaRPr lang="en-IN" dirty="0"/>
          </a:p>
        </p:txBody>
      </p:sp>
    </p:spTree>
    <p:extLst>
      <p:ext uri="{BB962C8B-B14F-4D97-AF65-F5344CB8AC3E}">
        <p14:creationId xmlns:p14="http://schemas.microsoft.com/office/powerpoint/2010/main" xmlns="" val="1282972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AFB91F-7C8E-445A-9EFF-887D6B8A339B}"/>
              </a:ext>
            </a:extLst>
          </p:cNvPr>
          <p:cNvSpPr>
            <a:spLocks noGrp="1"/>
          </p:cNvSpPr>
          <p:nvPr>
            <p:ph type="title"/>
          </p:nvPr>
        </p:nvSpPr>
        <p:spPr/>
        <p:txBody>
          <a:bodyPr/>
          <a:lstStyle/>
          <a:p>
            <a:pPr algn="ctr"/>
            <a:r>
              <a:rPr lang="en-IN" dirty="0"/>
              <a:t>GENERAL PRINCIPLES </a:t>
            </a:r>
          </a:p>
        </p:txBody>
      </p:sp>
      <p:sp>
        <p:nvSpPr>
          <p:cNvPr id="3" name="Content Placeholder 2">
            <a:extLst>
              <a:ext uri="{FF2B5EF4-FFF2-40B4-BE49-F238E27FC236}">
                <a16:creationId xmlns:a16="http://schemas.microsoft.com/office/drawing/2014/main" xmlns="" id="{9A389DE2-62BD-40CB-BEC9-2BD061ED1735}"/>
              </a:ext>
            </a:extLst>
          </p:cNvPr>
          <p:cNvSpPr>
            <a:spLocks noGrp="1"/>
          </p:cNvSpPr>
          <p:nvPr>
            <p:ph sz="quarter" idx="1"/>
          </p:nvPr>
        </p:nvSpPr>
        <p:spPr/>
        <p:txBody>
          <a:bodyPr>
            <a:normAutofit fontScale="77500" lnSpcReduction="20000"/>
          </a:bodyPr>
          <a:lstStyle/>
          <a:p>
            <a:pPr marL="0" indent="0">
              <a:buNone/>
            </a:pPr>
            <a:r>
              <a:rPr lang="en-US" dirty="0"/>
              <a:t>Aesthetically Pleasing </a:t>
            </a:r>
          </a:p>
          <a:p>
            <a:r>
              <a:rPr lang="en-US" dirty="0"/>
              <a:t>Provide visual appeal by following these presentation and graphic design principles: </a:t>
            </a:r>
          </a:p>
          <a:p>
            <a:r>
              <a:rPr lang="en-US" dirty="0"/>
              <a:t>Provide meaningful contrast between screen elements. </a:t>
            </a:r>
          </a:p>
          <a:p>
            <a:r>
              <a:rPr lang="en-US" dirty="0"/>
              <a:t>Create groupings.</a:t>
            </a:r>
          </a:p>
          <a:p>
            <a:r>
              <a:rPr lang="en-US" dirty="0"/>
              <a:t>Align screen elements and groups. </a:t>
            </a:r>
          </a:p>
          <a:p>
            <a:r>
              <a:rPr lang="en-US" dirty="0"/>
              <a:t>Provide three-dimensional representation.</a:t>
            </a:r>
          </a:p>
          <a:p>
            <a:r>
              <a:rPr lang="en-US" dirty="0"/>
              <a:t>Use color and graphics effectively and simply. </a:t>
            </a:r>
          </a:p>
          <a:p>
            <a:pPr marL="0" indent="0">
              <a:buNone/>
            </a:pPr>
            <a:r>
              <a:rPr lang="en-US" dirty="0"/>
              <a:t>Clarity </a:t>
            </a:r>
          </a:p>
          <a:p>
            <a:r>
              <a:rPr lang="en-US" dirty="0"/>
              <a:t>The interface should be visually, conceptually, and linguistically clear, including</a:t>
            </a:r>
          </a:p>
          <a:p>
            <a:r>
              <a:rPr lang="en-US" dirty="0"/>
              <a:t>Visual elements </a:t>
            </a:r>
          </a:p>
          <a:p>
            <a:r>
              <a:rPr lang="en-US" dirty="0"/>
              <a:t>Functions </a:t>
            </a:r>
          </a:p>
          <a:p>
            <a:r>
              <a:rPr lang="en-US" dirty="0"/>
              <a:t>Metaphors</a:t>
            </a:r>
          </a:p>
          <a:p>
            <a:r>
              <a:rPr lang="en-US" dirty="0"/>
              <a:t>Words and Text</a:t>
            </a:r>
            <a:endParaRPr lang="en-IN" dirty="0"/>
          </a:p>
        </p:txBody>
      </p:sp>
    </p:spTree>
    <p:extLst>
      <p:ext uri="{BB962C8B-B14F-4D97-AF65-F5344CB8AC3E}">
        <p14:creationId xmlns:p14="http://schemas.microsoft.com/office/powerpoint/2010/main" xmlns="" val="1006547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AFB91F-7C8E-445A-9EFF-887D6B8A339B}"/>
              </a:ext>
            </a:extLst>
          </p:cNvPr>
          <p:cNvSpPr>
            <a:spLocks noGrp="1"/>
          </p:cNvSpPr>
          <p:nvPr>
            <p:ph type="title"/>
          </p:nvPr>
        </p:nvSpPr>
        <p:spPr/>
        <p:txBody>
          <a:bodyPr/>
          <a:lstStyle/>
          <a:p>
            <a:pPr algn="ctr"/>
            <a:r>
              <a:rPr lang="en-IN" dirty="0"/>
              <a:t>GENERAL PRINCIPLES </a:t>
            </a:r>
          </a:p>
        </p:txBody>
      </p:sp>
      <p:sp>
        <p:nvSpPr>
          <p:cNvPr id="3" name="Content Placeholder 2">
            <a:extLst>
              <a:ext uri="{FF2B5EF4-FFF2-40B4-BE49-F238E27FC236}">
                <a16:creationId xmlns:a16="http://schemas.microsoft.com/office/drawing/2014/main" xmlns="" id="{9A389DE2-62BD-40CB-BEC9-2BD061ED1735}"/>
              </a:ext>
            </a:extLst>
          </p:cNvPr>
          <p:cNvSpPr>
            <a:spLocks noGrp="1"/>
          </p:cNvSpPr>
          <p:nvPr>
            <p:ph sz="quarter" idx="1"/>
          </p:nvPr>
        </p:nvSpPr>
        <p:spPr/>
        <p:txBody>
          <a:bodyPr>
            <a:normAutofit fontScale="77500" lnSpcReduction="20000"/>
          </a:bodyPr>
          <a:lstStyle/>
          <a:p>
            <a:pPr marL="0" indent="0">
              <a:buNone/>
            </a:pPr>
            <a:r>
              <a:rPr lang="en-US" dirty="0"/>
              <a:t>Compatibility </a:t>
            </a:r>
          </a:p>
          <a:p>
            <a:pPr marL="0" indent="0">
              <a:buNone/>
            </a:pPr>
            <a:r>
              <a:rPr lang="en-US" dirty="0"/>
              <a:t>Provide compatibility with the following: </a:t>
            </a:r>
          </a:p>
          <a:p>
            <a:pPr>
              <a:buFontTx/>
              <a:buChar char="-"/>
            </a:pPr>
            <a:r>
              <a:rPr lang="en-US" dirty="0"/>
              <a:t>The user </a:t>
            </a:r>
          </a:p>
          <a:p>
            <a:pPr>
              <a:buFontTx/>
              <a:buChar char="-"/>
            </a:pPr>
            <a:r>
              <a:rPr lang="en-US" dirty="0"/>
              <a:t>- The task and job </a:t>
            </a:r>
          </a:p>
          <a:p>
            <a:pPr>
              <a:buFontTx/>
              <a:buChar char="-"/>
            </a:pPr>
            <a:r>
              <a:rPr lang="en-US" dirty="0"/>
              <a:t>- The Product</a:t>
            </a:r>
          </a:p>
          <a:p>
            <a:pPr marL="0" indent="0">
              <a:buNone/>
            </a:pPr>
            <a:r>
              <a:rPr lang="en-US" dirty="0"/>
              <a:t> Adopt the User’s Perspective </a:t>
            </a:r>
          </a:p>
          <a:p>
            <a:pPr marL="0" indent="0">
              <a:buNone/>
            </a:pPr>
            <a:r>
              <a:rPr lang="en-US" dirty="0"/>
              <a:t>Configurability </a:t>
            </a:r>
          </a:p>
          <a:p>
            <a:pPr marL="0" indent="0">
              <a:buNone/>
            </a:pPr>
            <a:r>
              <a:rPr lang="en-US" dirty="0"/>
              <a:t>Permit easy personalization, configuration, and reconfiguration of settings. </a:t>
            </a:r>
          </a:p>
          <a:p>
            <a:pPr>
              <a:buFontTx/>
              <a:buChar char="-"/>
            </a:pPr>
            <a:r>
              <a:rPr lang="en-US" dirty="0"/>
              <a:t>Enhances a sense of control </a:t>
            </a:r>
          </a:p>
          <a:p>
            <a:pPr>
              <a:buFontTx/>
              <a:buChar char="-"/>
            </a:pPr>
            <a:r>
              <a:rPr lang="en-US" dirty="0"/>
              <a:t>Encourages an active role in understanding </a:t>
            </a:r>
          </a:p>
          <a:p>
            <a:pPr marL="0" indent="0">
              <a:buNone/>
            </a:pPr>
            <a:r>
              <a:rPr lang="en-US" dirty="0"/>
              <a:t>Comprehensibility </a:t>
            </a:r>
          </a:p>
          <a:p>
            <a:pPr marL="0" indent="0">
              <a:buNone/>
            </a:pPr>
            <a:r>
              <a:rPr lang="en-US" dirty="0"/>
              <a:t>A system should be easily learned and understood: A user should know the following: - What to look at - What to do - When to do it - Where to do it - Why to do it - How to do it </a:t>
            </a:r>
            <a:endParaRPr lang="en-IN" dirty="0"/>
          </a:p>
        </p:txBody>
      </p:sp>
    </p:spTree>
    <p:extLst>
      <p:ext uri="{BB962C8B-B14F-4D97-AF65-F5344CB8AC3E}">
        <p14:creationId xmlns:p14="http://schemas.microsoft.com/office/powerpoint/2010/main" xmlns="" val="2823287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AFB91F-7C8E-445A-9EFF-887D6B8A339B}"/>
              </a:ext>
            </a:extLst>
          </p:cNvPr>
          <p:cNvSpPr>
            <a:spLocks noGrp="1"/>
          </p:cNvSpPr>
          <p:nvPr>
            <p:ph type="title"/>
          </p:nvPr>
        </p:nvSpPr>
        <p:spPr/>
        <p:txBody>
          <a:bodyPr/>
          <a:lstStyle/>
          <a:p>
            <a:pPr algn="ctr"/>
            <a:r>
              <a:rPr lang="en-IN" dirty="0"/>
              <a:t>GENERAL PRINCIPLES </a:t>
            </a:r>
          </a:p>
        </p:txBody>
      </p:sp>
      <p:sp>
        <p:nvSpPr>
          <p:cNvPr id="3" name="Content Placeholder 2">
            <a:extLst>
              <a:ext uri="{FF2B5EF4-FFF2-40B4-BE49-F238E27FC236}">
                <a16:creationId xmlns:a16="http://schemas.microsoft.com/office/drawing/2014/main" xmlns="" id="{9A389DE2-62BD-40CB-BEC9-2BD061ED1735}"/>
              </a:ext>
            </a:extLst>
          </p:cNvPr>
          <p:cNvSpPr>
            <a:spLocks noGrp="1"/>
          </p:cNvSpPr>
          <p:nvPr>
            <p:ph sz="quarter" idx="1"/>
          </p:nvPr>
        </p:nvSpPr>
        <p:spPr/>
        <p:txBody>
          <a:bodyPr>
            <a:normAutofit/>
          </a:bodyPr>
          <a:lstStyle/>
          <a:p>
            <a:pPr marL="0" indent="0">
              <a:buNone/>
            </a:pPr>
            <a:r>
              <a:rPr lang="en-US" dirty="0"/>
              <a:t>Consistency </a:t>
            </a:r>
          </a:p>
          <a:p>
            <a:pPr marL="0" indent="0">
              <a:buNone/>
            </a:pPr>
            <a:r>
              <a:rPr lang="en-US" dirty="0"/>
              <a:t>A system should look, act, and operate the same throughout. </a:t>
            </a:r>
          </a:p>
          <a:p>
            <a:pPr marL="0" indent="0">
              <a:buNone/>
            </a:pPr>
            <a:r>
              <a:rPr lang="en-US" dirty="0"/>
              <a:t>Similar components should: </a:t>
            </a:r>
          </a:p>
          <a:p>
            <a:pPr>
              <a:buFontTx/>
              <a:buChar char="-"/>
            </a:pPr>
            <a:r>
              <a:rPr lang="en-US" dirty="0"/>
              <a:t>Have a similar look.</a:t>
            </a:r>
          </a:p>
          <a:p>
            <a:pPr>
              <a:buFontTx/>
              <a:buChar char="-"/>
            </a:pPr>
            <a:r>
              <a:rPr lang="en-US" dirty="0"/>
              <a:t>Have similar uses.</a:t>
            </a:r>
          </a:p>
          <a:p>
            <a:pPr>
              <a:buFontTx/>
              <a:buChar char="-"/>
            </a:pPr>
            <a:r>
              <a:rPr lang="en-US" dirty="0"/>
              <a:t>Operate similarly. </a:t>
            </a:r>
          </a:p>
          <a:p>
            <a:pPr marL="0" indent="0">
              <a:buNone/>
            </a:pPr>
            <a:r>
              <a:rPr lang="en-US" dirty="0"/>
              <a:t>• The same action should always yield the same result </a:t>
            </a:r>
          </a:p>
          <a:p>
            <a:pPr marL="0" indent="0">
              <a:buNone/>
            </a:pPr>
            <a:r>
              <a:rPr lang="en-US" dirty="0"/>
              <a:t>• The function of elements should not change. </a:t>
            </a:r>
          </a:p>
          <a:p>
            <a:pPr marL="0" indent="0">
              <a:buNone/>
            </a:pPr>
            <a:r>
              <a:rPr lang="en-US" dirty="0"/>
              <a:t>• The position of standard elements should not change. </a:t>
            </a:r>
            <a:endParaRPr lang="en-IN" dirty="0"/>
          </a:p>
        </p:txBody>
      </p:sp>
    </p:spTree>
    <p:extLst>
      <p:ext uri="{BB962C8B-B14F-4D97-AF65-F5344CB8AC3E}">
        <p14:creationId xmlns:p14="http://schemas.microsoft.com/office/powerpoint/2010/main" xmlns="" val="2452074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40EA71-C0A4-400C-B0E8-67EC802D4D61}"/>
              </a:ext>
            </a:extLst>
          </p:cNvPr>
          <p:cNvSpPr>
            <a:spLocks noGrp="1"/>
          </p:cNvSpPr>
          <p:nvPr>
            <p:ph type="title"/>
          </p:nvPr>
        </p:nvSpPr>
        <p:spPr/>
        <p:txBody>
          <a:bodyPr/>
          <a:lstStyle/>
          <a:p>
            <a:pPr algn="ctr"/>
            <a:r>
              <a:rPr lang="en-US"/>
              <a:t>OBSTACLES AND PITFALLS IN DEVELOPMENT PATH </a:t>
            </a:r>
            <a:endParaRPr lang="en-IN"/>
          </a:p>
        </p:txBody>
      </p:sp>
      <p:sp>
        <p:nvSpPr>
          <p:cNvPr id="3" name="Content Placeholder 2">
            <a:extLst>
              <a:ext uri="{FF2B5EF4-FFF2-40B4-BE49-F238E27FC236}">
                <a16:creationId xmlns:a16="http://schemas.microsoft.com/office/drawing/2014/main" xmlns="" id="{2D4E0318-F7B3-491B-8B10-82438229798E}"/>
              </a:ext>
            </a:extLst>
          </p:cNvPr>
          <p:cNvSpPr>
            <a:spLocks noGrp="1"/>
          </p:cNvSpPr>
          <p:nvPr>
            <p:ph idx="1"/>
          </p:nvPr>
        </p:nvSpPr>
        <p:spPr/>
        <p:txBody>
          <a:bodyPr/>
          <a:lstStyle/>
          <a:p>
            <a:r>
              <a:rPr lang="en-US"/>
              <a:t>No body ever gets it right for the first time</a:t>
            </a:r>
          </a:p>
          <a:p>
            <a:r>
              <a:rPr lang="en-US"/>
              <a:t>Development is chock full of surprises. </a:t>
            </a:r>
          </a:p>
          <a:p>
            <a:r>
              <a:rPr lang="en-US"/>
              <a:t>Good design requires living in a sea of changes. </a:t>
            </a:r>
          </a:p>
          <a:p>
            <a:r>
              <a:rPr lang="en-US"/>
              <a:t>Designers need good tools.</a:t>
            </a:r>
          </a:p>
          <a:p>
            <a:r>
              <a:rPr lang="en-US"/>
              <a:t>Performance design goals </a:t>
            </a:r>
          </a:p>
          <a:p>
            <a:r>
              <a:rPr lang="en-US"/>
              <a:t>People may make mistakes while using a good system also </a:t>
            </a:r>
            <a:endParaRPr lang="en-IN"/>
          </a:p>
        </p:txBody>
      </p:sp>
    </p:spTree>
    <p:extLst>
      <p:ext uri="{BB962C8B-B14F-4D97-AF65-F5344CB8AC3E}">
        <p14:creationId xmlns:p14="http://schemas.microsoft.com/office/powerpoint/2010/main" xmlns="" val="2791506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40EA71-C0A4-400C-B0E8-67EC802D4D61}"/>
              </a:ext>
            </a:extLst>
          </p:cNvPr>
          <p:cNvSpPr>
            <a:spLocks noGrp="1"/>
          </p:cNvSpPr>
          <p:nvPr>
            <p:ph type="title"/>
          </p:nvPr>
        </p:nvSpPr>
        <p:spPr/>
        <p:txBody>
          <a:bodyPr/>
          <a:lstStyle/>
          <a:p>
            <a:pPr algn="ctr"/>
            <a:r>
              <a:rPr lang="en-IN"/>
              <a:t>COMMON PITFALLS</a:t>
            </a:r>
          </a:p>
        </p:txBody>
      </p:sp>
      <p:sp>
        <p:nvSpPr>
          <p:cNvPr id="3" name="Content Placeholder 2">
            <a:extLst>
              <a:ext uri="{FF2B5EF4-FFF2-40B4-BE49-F238E27FC236}">
                <a16:creationId xmlns:a16="http://schemas.microsoft.com/office/drawing/2014/main" xmlns="" id="{2D4E0318-F7B3-491B-8B10-82438229798E}"/>
              </a:ext>
            </a:extLst>
          </p:cNvPr>
          <p:cNvSpPr>
            <a:spLocks noGrp="1"/>
          </p:cNvSpPr>
          <p:nvPr>
            <p:ph idx="1"/>
          </p:nvPr>
        </p:nvSpPr>
        <p:spPr/>
        <p:txBody>
          <a:bodyPr/>
          <a:lstStyle/>
          <a:p>
            <a:r>
              <a:rPr lang="en-US"/>
              <a:t>No early analysis and understanding the users needs and expectations. </a:t>
            </a:r>
          </a:p>
          <a:p>
            <a:r>
              <a:rPr lang="en-US"/>
              <a:t>A focus on using design features or components .</a:t>
            </a:r>
          </a:p>
          <a:p>
            <a:r>
              <a:rPr lang="en-US"/>
              <a:t>No usability testing. </a:t>
            </a:r>
          </a:p>
          <a:p>
            <a:r>
              <a:rPr lang="en-US"/>
              <a:t>No common design team vision. </a:t>
            </a:r>
          </a:p>
          <a:p>
            <a:r>
              <a:rPr lang="en-US"/>
              <a:t>Poor communication </a:t>
            </a:r>
            <a:endParaRPr lang="en-IN"/>
          </a:p>
        </p:txBody>
      </p:sp>
    </p:spTree>
    <p:extLst>
      <p:ext uri="{BB962C8B-B14F-4D97-AF65-F5344CB8AC3E}">
        <p14:creationId xmlns:p14="http://schemas.microsoft.com/office/powerpoint/2010/main" xmlns="" val="5283620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40EA71-C0A4-400C-B0E8-67EC802D4D61}"/>
              </a:ext>
            </a:extLst>
          </p:cNvPr>
          <p:cNvSpPr>
            <a:spLocks noGrp="1"/>
          </p:cNvSpPr>
          <p:nvPr>
            <p:ph type="title"/>
          </p:nvPr>
        </p:nvSpPr>
        <p:spPr/>
        <p:txBody>
          <a:bodyPr/>
          <a:lstStyle/>
          <a:p>
            <a:pPr algn="ctr"/>
            <a:r>
              <a:rPr lang="en-IN"/>
              <a:t>COMMON USABILITY PROBLEMS</a:t>
            </a:r>
          </a:p>
        </p:txBody>
      </p:sp>
      <p:sp>
        <p:nvSpPr>
          <p:cNvPr id="3" name="Content Placeholder 2">
            <a:extLst>
              <a:ext uri="{FF2B5EF4-FFF2-40B4-BE49-F238E27FC236}">
                <a16:creationId xmlns:a16="http://schemas.microsoft.com/office/drawing/2014/main" xmlns="" id="{2D4E0318-F7B3-491B-8B10-82438229798E}"/>
              </a:ext>
            </a:extLst>
          </p:cNvPr>
          <p:cNvSpPr>
            <a:spLocks noGrp="1"/>
          </p:cNvSpPr>
          <p:nvPr>
            <p:ph idx="1"/>
          </p:nvPr>
        </p:nvSpPr>
        <p:spPr/>
        <p:txBody>
          <a:bodyPr/>
          <a:lstStyle/>
          <a:p>
            <a:r>
              <a:rPr lang="en-US"/>
              <a:t>Ambiguous menus and icons.</a:t>
            </a:r>
          </a:p>
          <a:p>
            <a:r>
              <a:rPr lang="en-US"/>
              <a:t>Languages that permit only single direction movement through a system.</a:t>
            </a:r>
          </a:p>
          <a:p>
            <a:r>
              <a:rPr lang="en-US"/>
              <a:t>Input and direct manipulation limits. </a:t>
            </a:r>
          </a:p>
          <a:p>
            <a:r>
              <a:rPr lang="en-US"/>
              <a:t>Complex linkage. </a:t>
            </a:r>
          </a:p>
          <a:p>
            <a:r>
              <a:rPr lang="en-US"/>
              <a:t>Inadequate feedback. </a:t>
            </a:r>
          </a:p>
          <a:p>
            <a:r>
              <a:rPr lang="en-US"/>
              <a:t>Lack of system anticipation. </a:t>
            </a:r>
          </a:p>
          <a:p>
            <a:r>
              <a:rPr lang="en-US"/>
              <a:t>Inadequate error messages. </a:t>
            </a:r>
            <a:endParaRPr lang="en-IN"/>
          </a:p>
        </p:txBody>
      </p:sp>
    </p:spTree>
    <p:extLst>
      <p:ext uri="{BB962C8B-B14F-4D97-AF65-F5344CB8AC3E}">
        <p14:creationId xmlns:p14="http://schemas.microsoft.com/office/powerpoint/2010/main" xmlns="" val="3442296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40EA71-C0A4-400C-B0E8-67EC802D4D61}"/>
              </a:ext>
            </a:extLst>
          </p:cNvPr>
          <p:cNvSpPr>
            <a:spLocks noGrp="1"/>
          </p:cNvSpPr>
          <p:nvPr>
            <p:ph type="title"/>
          </p:nvPr>
        </p:nvSpPr>
        <p:spPr/>
        <p:txBody>
          <a:bodyPr/>
          <a:lstStyle/>
          <a:p>
            <a:pPr algn="ctr"/>
            <a:r>
              <a:rPr lang="en-IN"/>
              <a:t>HUMAN INTERACTION WITH COMPUTERS</a:t>
            </a:r>
          </a:p>
        </p:txBody>
      </p:sp>
      <p:sp>
        <p:nvSpPr>
          <p:cNvPr id="3" name="Content Placeholder 2">
            <a:extLst>
              <a:ext uri="{FF2B5EF4-FFF2-40B4-BE49-F238E27FC236}">
                <a16:creationId xmlns:a16="http://schemas.microsoft.com/office/drawing/2014/main" xmlns="" id="{2D4E0318-F7B3-491B-8B10-82438229798E}"/>
              </a:ext>
            </a:extLst>
          </p:cNvPr>
          <p:cNvSpPr>
            <a:spLocks noGrp="1"/>
          </p:cNvSpPr>
          <p:nvPr>
            <p:ph idx="1"/>
          </p:nvPr>
        </p:nvSpPr>
        <p:spPr/>
        <p:txBody>
          <a:bodyPr/>
          <a:lstStyle/>
          <a:p>
            <a:r>
              <a:rPr lang="en-US"/>
              <a:t>Understanding How People Interact with Computers Characteristics of computer systems, past and present, that have caused, and are causing, people problems.</a:t>
            </a:r>
          </a:p>
          <a:p>
            <a:r>
              <a:rPr lang="en-US"/>
              <a:t> We will then look at the effect these problems have – </a:t>
            </a:r>
          </a:p>
          <a:p>
            <a:r>
              <a:rPr lang="en-US"/>
              <a:t>Why people have trouble with computers</a:t>
            </a:r>
          </a:p>
          <a:p>
            <a:r>
              <a:rPr lang="en-US"/>
              <a:t>Responses to poor design </a:t>
            </a:r>
          </a:p>
          <a:p>
            <a:r>
              <a:rPr lang="en-US"/>
              <a:t>People and their tasks </a:t>
            </a:r>
            <a:endParaRPr lang="en-IN"/>
          </a:p>
        </p:txBody>
      </p:sp>
    </p:spTree>
    <p:extLst>
      <p:ext uri="{BB962C8B-B14F-4D97-AF65-F5344CB8AC3E}">
        <p14:creationId xmlns:p14="http://schemas.microsoft.com/office/powerpoint/2010/main" xmlns="" val="2092703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85F2BE-1BC5-456F-9FFE-8FA714252B44}"/>
              </a:ext>
            </a:extLst>
          </p:cNvPr>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Topics</a:t>
            </a:r>
            <a:br>
              <a:rPr lang="en-US" dirty="0">
                <a:latin typeface="Times New Roman" panose="02020603050405020304" pitchFamily="18" charset="0"/>
                <a:cs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xmlns="" id="{6CC05A31-5041-45B5-A67B-A208734B2E28}"/>
              </a:ext>
            </a:extLst>
          </p:cNvPr>
          <p:cNvSpPr>
            <a:spLocks noGrp="1"/>
          </p:cNvSpPr>
          <p:nvPr>
            <p:ph sz="quarter" idx="1"/>
          </p:nvPr>
        </p:nvSpPr>
        <p:spPr/>
        <p:txBody>
          <a:bodyPr>
            <a:normAutofit fontScale="77500" lnSpcReduction="20000"/>
          </a:bodyPr>
          <a:lstStyle/>
          <a:p>
            <a:pPr marL="514350" indent="-514350" algn="just">
              <a:buFont typeface="+mj-lt"/>
              <a:buAutoNum type="arabicPeriod"/>
            </a:pPr>
            <a:r>
              <a:rPr lang="en-US" dirty="0">
                <a:latin typeface="Times New Roman" panose="02020603050405020304" pitchFamily="18" charset="0"/>
                <a:cs typeface="Times New Roman" panose="02020603050405020304" pitchFamily="18" charset="0"/>
              </a:rPr>
              <a:t>Introduction: Importance of user Interface</a:t>
            </a:r>
          </a:p>
          <a:p>
            <a:pPr marL="514350" indent="-514350" algn="just">
              <a:buFont typeface="+mj-lt"/>
              <a:buAutoNum type="arabicPeriod"/>
            </a:pPr>
            <a:r>
              <a:rPr lang="en-US" dirty="0">
                <a:latin typeface="Times New Roman" panose="02020603050405020304" pitchFamily="18" charset="0"/>
                <a:cs typeface="Times New Roman" panose="02020603050405020304" pitchFamily="18" charset="0"/>
              </a:rPr>
              <a:t>Definition</a:t>
            </a:r>
          </a:p>
          <a:p>
            <a:pPr marL="514350" indent="-514350" algn="just">
              <a:buFont typeface="+mj-lt"/>
              <a:buAutoNum type="arabicPeriod"/>
            </a:pPr>
            <a:r>
              <a:rPr lang="en-US" dirty="0">
                <a:latin typeface="Times New Roman" panose="02020603050405020304" pitchFamily="18" charset="0"/>
                <a:cs typeface="Times New Roman" panose="02020603050405020304" pitchFamily="18" charset="0"/>
              </a:rPr>
              <a:t>Importance of good design</a:t>
            </a:r>
          </a:p>
          <a:p>
            <a:pPr marL="514350" indent="-514350" algn="just">
              <a:buFont typeface="+mj-lt"/>
              <a:buAutoNum type="arabicPeriod"/>
            </a:pPr>
            <a:r>
              <a:rPr lang="en-US" dirty="0">
                <a:latin typeface="Times New Roman" panose="02020603050405020304" pitchFamily="18" charset="0"/>
                <a:cs typeface="Times New Roman" panose="02020603050405020304" pitchFamily="18" charset="0"/>
              </a:rPr>
              <a:t>Benefits of good design</a:t>
            </a:r>
          </a:p>
          <a:p>
            <a:pPr marL="514350" indent="-514350" algn="just">
              <a:buFont typeface="+mj-lt"/>
              <a:buAutoNum type="arabicPeriod"/>
            </a:pPr>
            <a:r>
              <a:rPr lang="en-US" dirty="0">
                <a:latin typeface="Times New Roman" panose="02020603050405020304" pitchFamily="18" charset="0"/>
                <a:cs typeface="Times New Roman" panose="02020603050405020304" pitchFamily="18" charset="0"/>
              </a:rPr>
              <a:t>A brief history of Screen design</a:t>
            </a:r>
          </a:p>
          <a:p>
            <a:pPr marL="514350" indent="-514350" algn="just">
              <a:buFont typeface="+mj-lt"/>
              <a:buAutoNum type="arabicPeriod"/>
            </a:pPr>
            <a:r>
              <a:rPr lang="en-US" dirty="0">
                <a:latin typeface="Times New Roman" panose="02020603050405020304" pitchFamily="18" charset="0"/>
                <a:cs typeface="Times New Roman" panose="02020603050405020304" pitchFamily="18" charset="0"/>
              </a:rPr>
              <a:t>The graphical user interface</a:t>
            </a:r>
          </a:p>
          <a:p>
            <a:pPr marL="514350" indent="-514350" algn="just">
              <a:buFont typeface="+mj-lt"/>
              <a:buAutoNum type="arabicPeriod"/>
            </a:pPr>
            <a:r>
              <a:rPr lang="en-US" dirty="0">
                <a:latin typeface="Times New Roman" panose="02020603050405020304" pitchFamily="18" charset="0"/>
                <a:cs typeface="Times New Roman" panose="02020603050405020304" pitchFamily="18" charset="0"/>
              </a:rPr>
              <a:t>Popularity of graphics</a:t>
            </a:r>
          </a:p>
          <a:p>
            <a:pPr marL="514350" indent="-514350" algn="just">
              <a:buFont typeface="+mj-lt"/>
              <a:buAutoNum type="arabicPeriod"/>
            </a:pPr>
            <a:r>
              <a:rPr lang="en-US" dirty="0">
                <a:latin typeface="Times New Roman" panose="02020603050405020304" pitchFamily="18" charset="0"/>
                <a:cs typeface="Times New Roman" panose="02020603050405020304" pitchFamily="18" charset="0"/>
              </a:rPr>
              <a:t>Concept of direct manipulation</a:t>
            </a:r>
          </a:p>
          <a:p>
            <a:pPr marL="514350" indent="-514350" algn="just">
              <a:buFont typeface="+mj-lt"/>
              <a:buAutoNum type="arabicPeriod"/>
            </a:pPr>
            <a:r>
              <a:rPr lang="en-US" dirty="0">
                <a:latin typeface="Times New Roman" panose="02020603050405020304" pitchFamily="18" charset="0"/>
                <a:cs typeface="Times New Roman" panose="02020603050405020304" pitchFamily="18" charset="0"/>
              </a:rPr>
              <a:t>Graphical system</a:t>
            </a:r>
          </a:p>
          <a:p>
            <a:pPr marL="514350" indent="-514350" algn="just">
              <a:buFont typeface="+mj-lt"/>
              <a:buAutoNum type="arabicPeriod"/>
            </a:pPr>
            <a:r>
              <a:rPr lang="en-US" dirty="0">
                <a:latin typeface="Times New Roman" panose="02020603050405020304" pitchFamily="18" charset="0"/>
                <a:cs typeface="Times New Roman" panose="02020603050405020304" pitchFamily="18" charset="0"/>
              </a:rPr>
              <a:t>Characteristics</a:t>
            </a:r>
          </a:p>
          <a:p>
            <a:pPr marL="514350" indent="-514350" algn="just">
              <a:buFont typeface="+mj-lt"/>
              <a:buAutoNum type="arabicPeriod"/>
            </a:pPr>
            <a:r>
              <a:rPr lang="en-US" dirty="0">
                <a:latin typeface="Times New Roman" panose="02020603050405020304" pitchFamily="18" charset="0"/>
                <a:cs typeface="Times New Roman" panose="02020603050405020304" pitchFamily="18" charset="0"/>
              </a:rPr>
              <a:t>Web user</a:t>
            </a:r>
          </a:p>
          <a:p>
            <a:pPr marL="514350" indent="-514350" algn="just">
              <a:buFont typeface="+mj-lt"/>
              <a:buAutoNum type="arabicPeriod"/>
            </a:pPr>
            <a:r>
              <a:rPr lang="en-US" dirty="0">
                <a:latin typeface="Times New Roman" panose="02020603050405020304" pitchFamily="18" charset="0"/>
                <a:cs typeface="Times New Roman" panose="02020603050405020304" pitchFamily="18" charset="0"/>
              </a:rPr>
              <a:t>Interface popularity</a:t>
            </a:r>
          </a:p>
          <a:p>
            <a:pPr marL="514350" indent="-514350" algn="just">
              <a:buFont typeface="+mj-lt"/>
              <a:buAutoNum type="arabicPeriod"/>
            </a:pPr>
            <a:r>
              <a:rPr lang="en-IN" dirty="0">
                <a:latin typeface="Times New Roman" panose="02020603050405020304" pitchFamily="18" charset="0"/>
                <a:cs typeface="Times New Roman" panose="02020603050405020304" pitchFamily="18" charset="0"/>
              </a:rPr>
              <a:t>Principles of user interface</a:t>
            </a:r>
          </a:p>
        </p:txBody>
      </p:sp>
    </p:spTree>
    <p:extLst>
      <p:ext uri="{BB962C8B-B14F-4D97-AF65-F5344CB8AC3E}">
        <p14:creationId xmlns:p14="http://schemas.microsoft.com/office/powerpoint/2010/main" xmlns="" val="9280291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40EA71-C0A4-400C-B0E8-67EC802D4D61}"/>
              </a:ext>
            </a:extLst>
          </p:cNvPr>
          <p:cNvSpPr>
            <a:spLocks noGrp="1"/>
          </p:cNvSpPr>
          <p:nvPr>
            <p:ph type="title"/>
          </p:nvPr>
        </p:nvSpPr>
        <p:spPr/>
        <p:txBody>
          <a:bodyPr/>
          <a:lstStyle/>
          <a:p>
            <a:pPr algn="ctr"/>
            <a:r>
              <a:rPr lang="en-IN"/>
              <a:t>PSYCHOLOGICAL</a:t>
            </a:r>
          </a:p>
        </p:txBody>
      </p:sp>
      <p:sp>
        <p:nvSpPr>
          <p:cNvPr id="3" name="Content Placeholder 2">
            <a:extLst>
              <a:ext uri="{FF2B5EF4-FFF2-40B4-BE49-F238E27FC236}">
                <a16:creationId xmlns:a16="http://schemas.microsoft.com/office/drawing/2014/main" xmlns="" id="{2D4E0318-F7B3-491B-8B10-82438229798E}"/>
              </a:ext>
            </a:extLst>
          </p:cNvPr>
          <p:cNvSpPr>
            <a:spLocks noGrp="1"/>
          </p:cNvSpPr>
          <p:nvPr>
            <p:ph idx="1"/>
          </p:nvPr>
        </p:nvSpPr>
        <p:spPr/>
        <p:txBody>
          <a:bodyPr/>
          <a:lstStyle/>
          <a:p>
            <a:r>
              <a:rPr lang="en-US"/>
              <a:t>Typical psychological responses to poor design are: </a:t>
            </a:r>
          </a:p>
          <a:p>
            <a:r>
              <a:rPr lang="en-US"/>
              <a:t>Confusion: Detail overwhelms the perceived structure. Meaningful patterns are difficult to ascertain, and the conceptual model or underlying framework cannot be understood or established. </a:t>
            </a:r>
          </a:p>
          <a:p>
            <a:r>
              <a:rPr lang="en-US"/>
              <a:t>Annoyance: Roadblocks that prevent a task being completed, or a need from being satisfied, promptly and efficiently lead to annoyance. Inconsistencies in design, </a:t>
            </a:r>
            <a:endParaRPr lang="en-IN"/>
          </a:p>
        </p:txBody>
      </p:sp>
    </p:spTree>
    <p:extLst>
      <p:ext uri="{BB962C8B-B14F-4D97-AF65-F5344CB8AC3E}">
        <p14:creationId xmlns:p14="http://schemas.microsoft.com/office/powerpoint/2010/main" xmlns="" val="281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40EA71-C0A4-400C-B0E8-67EC802D4D61}"/>
              </a:ext>
            </a:extLst>
          </p:cNvPr>
          <p:cNvSpPr>
            <a:spLocks noGrp="1"/>
          </p:cNvSpPr>
          <p:nvPr>
            <p:ph type="title"/>
          </p:nvPr>
        </p:nvSpPr>
        <p:spPr/>
        <p:txBody>
          <a:bodyPr/>
          <a:lstStyle/>
          <a:p>
            <a:pPr algn="ctr"/>
            <a:r>
              <a:rPr lang="en-IN"/>
              <a:t>PSYCHOLOGICAL</a:t>
            </a:r>
          </a:p>
        </p:txBody>
      </p:sp>
      <p:sp>
        <p:nvSpPr>
          <p:cNvPr id="3" name="Content Placeholder 2">
            <a:extLst>
              <a:ext uri="{FF2B5EF4-FFF2-40B4-BE49-F238E27FC236}">
                <a16:creationId xmlns:a16="http://schemas.microsoft.com/office/drawing/2014/main" xmlns="" id="{2D4E0318-F7B3-491B-8B10-82438229798E}"/>
              </a:ext>
            </a:extLst>
          </p:cNvPr>
          <p:cNvSpPr>
            <a:spLocks noGrp="1"/>
          </p:cNvSpPr>
          <p:nvPr>
            <p:ph idx="1"/>
          </p:nvPr>
        </p:nvSpPr>
        <p:spPr/>
        <p:txBody>
          <a:bodyPr>
            <a:normAutofit fontScale="92500" lnSpcReduction="10000"/>
          </a:bodyPr>
          <a:lstStyle/>
          <a:p>
            <a:r>
              <a:rPr lang="en-US"/>
              <a:t>Frustration: An overabundance of annoyances, an inability to easily convey one's intentions to the computer, or an inability to finish a task or satisfy a need can cause frustration. Frustration is heightened if an unexpected computer response cannot be undone or if what really took place cannot be determined: Inflexible and unforgiving systems are a major source of frustration. </a:t>
            </a:r>
          </a:p>
          <a:p>
            <a:r>
              <a:rPr lang="en-US"/>
              <a:t>Panic or stress: Unexpectedly long delays during times of severe or unusual pressure may introduce panic or stress. Some typical causes are unavailable systems or long response times when the user is operating under a deadline or dealing with an irate customer. </a:t>
            </a:r>
          </a:p>
          <a:p>
            <a:r>
              <a:rPr lang="en-US"/>
              <a:t>Boredom: Boredom results from improper computer pacing (slow response times or long download times) or overly simplistic jobs. </a:t>
            </a:r>
            <a:endParaRPr lang="en-IN"/>
          </a:p>
        </p:txBody>
      </p:sp>
    </p:spTree>
    <p:extLst>
      <p:ext uri="{BB962C8B-B14F-4D97-AF65-F5344CB8AC3E}">
        <p14:creationId xmlns:p14="http://schemas.microsoft.com/office/powerpoint/2010/main" xmlns="" val="32358721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40EA71-C0A4-400C-B0E8-67EC802D4D61}"/>
              </a:ext>
            </a:extLst>
          </p:cNvPr>
          <p:cNvSpPr>
            <a:spLocks noGrp="1"/>
          </p:cNvSpPr>
          <p:nvPr>
            <p:ph type="title"/>
          </p:nvPr>
        </p:nvSpPr>
        <p:spPr/>
        <p:txBody>
          <a:bodyPr/>
          <a:lstStyle/>
          <a:p>
            <a:pPr algn="ctr"/>
            <a:r>
              <a:rPr lang="en-US"/>
              <a:t>IMPORTANT HUMAN CHARACTERISTICS IN DESIGN</a:t>
            </a:r>
            <a:endParaRPr lang="en-IN"/>
          </a:p>
        </p:txBody>
      </p:sp>
      <p:sp>
        <p:nvSpPr>
          <p:cNvPr id="3" name="Content Placeholder 2">
            <a:extLst>
              <a:ext uri="{FF2B5EF4-FFF2-40B4-BE49-F238E27FC236}">
                <a16:creationId xmlns:a16="http://schemas.microsoft.com/office/drawing/2014/main" xmlns="" id="{2D4E0318-F7B3-491B-8B10-82438229798E}"/>
              </a:ext>
            </a:extLst>
          </p:cNvPr>
          <p:cNvSpPr>
            <a:spLocks noGrp="1"/>
          </p:cNvSpPr>
          <p:nvPr>
            <p:ph idx="1"/>
          </p:nvPr>
        </p:nvSpPr>
        <p:spPr/>
        <p:txBody>
          <a:bodyPr>
            <a:normAutofit fontScale="92500" lnSpcReduction="10000"/>
          </a:bodyPr>
          <a:lstStyle/>
          <a:p>
            <a:r>
              <a:rPr lang="en-IN"/>
              <a:t>Importance in design are perception, memory, visual acuity, foveal and peripheral vision, sensory storage, information processing, learning, skill, and individual differences.</a:t>
            </a:r>
          </a:p>
          <a:p>
            <a:r>
              <a:rPr lang="en-IN"/>
              <a:t>Perception </a:t>
            </a:r>
          </a:p>
          <a:p>
            <a:r>
              <a:rPr lang="en-IN"/>
              <a:t>Proximity </a:t>
            </a:r>
          </a:p>
          <a:p>
            <a:r>
              <a:rPr lang="en-IN"/>
              <a:t>Similarity </a:t>
            </a:r>
          </a:p>
          <a:p>
            <a:r>
              <a:rPr lang="en-IN"/>
              <a:t>Matching patterns </a:t>
            </a:r>
          </a:p>
          <a:p>
            <a:r>
              <a:rPr lang="en-IN"/>
              <a:t>Succinctness </a:t>
            </a:r>
          </a:p>
          <a:p>
            <a:r>
              <a:rPr lang="en-IN"/>
              <a:t>Closure </a:t>
            </a:r>
          </a:p>
          <a:p>
            <a:r>
              <a:rPr lang="en-IN"/>
              <a:t>Unity </a:t>
            </a:r>
          </a:p>
          <a:p>
            <a:r>
              <a:rPr lang="en-IN"/>
              <a:t>Continuity</a:t>
            </a:r>
          </a:p>
        </p:txBody>
      </p:sp>
    </p:spTree>
    <p:extLst>
      <p:ext uri="{BB962C8B-B14F-4D97-AF65-F5344CB8AC3E}">
        <p14:creationId xmlns:p14="http://schemas.microsoft.com/office/powerpoint/2010/main" xmlns="" val="205653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40EA71-C0A4-400C-B0E8-67EC802D4D61}"/>
              </a:ext>
            </a:extLst>
          </p:cNvPr>
          <p:cNvSpPr>
            <a:spLocks noGrp="1"/>
          </p:cNvSpPr>
          <p:nvPr>
            <p:ph type="title"/>
          </p:nvPr>
        </p:nvSpPr>
        <p:spPr/>
        <p:txBody>
          <a:bodyPr/>
          <a:lstStyle/>
          <a:p>
            <a:pPr algn="ctr"/>
            <a:r>
              <a:rPr lang="en-US"/>
              <a:t>IMPORTANT HUMAN CHARACTERISTICS IN DESIGN</a:t>
            </a:r>
            <a:endParaRPr lang="en-IN"/>
          </a:p>
        </p:txBody>
      </p:sp>
      <p:sp>
        <p:nvSpPr>
          <p:cNvPr id="3" name="Content Placeholder 2">
            <a:extLst>
              <a:ext uri="{FF2B5EF4-FFF2-40B4-BE49-F238E27FC236}">
                <a16:creationId xmlns:a16="http://schemas.microsoft.com/office/drawing/2014/main" xmlns="" id="{2D4E0318-F7B3-491B-8B10-82438229798E}"/>
              </a:ext>
            </a:extLst>
          </p:cNvPr>
          <p:cNvSpPr>
            <a:spLocks noGrp="1"/>
          </p:cNvSpPr>
          <p:nvPr>
            <p:ph idx="1"/>
          </p:nvPr>
        </p:nvSpPr>
        <p:spPr/>
        <p:txBody>
          <a:bodyPr>
            <a:normAutofit/>
          </a:bodyPr>
          <a:lstStyle/>
          <a:p>
            <a:r>
              <a:rPr lang="en-US"/>
              <a:t>Memory: Memory is not the most stable of human attributes, as anyone who has forgotten why they walked into a room, or forgotten a very important birthday, can attest.</a:t>
            </a:r>
          </a:p>
          <a:p>
            <a:pPr marL="0" indent="0">
              <a:buNone/>
            </a:pPr>
            <a:r>
              <a:rPr lang="en-US"/>
              <a:t>-Short-term, or working, memory. </a:t>
            </a:r>
          </a:p>
          <a:p>
            <a:pPr>
              <a:buFontTx/>
              <a:buChar char="-"/>
            </a:pPr>
            <a:r>
              <a:rPr lang="en-US"/>
              <a:t>Long-term memory</a:t>
            </a:r>
          </a:p>
          <a:p>
            <a:pPr>
              <a:buFontTx/>
              <a:buChar char="-"/>
            </a:pPr>
            <a:r>
              <a:rPr lang="en-US"/>
              <a:t>Mighty memory </a:t>
            </a:r>
            <a:endParaRPr lang="en-IN"/>
          </a:p>
        </p:txBody>
      </p:sp>
    </p:spTree>
    <p:extLst>
      <p:ext uri="{BB962C8B-B14F-4D97-AF65-F5344CB8AC3E}">
        <p14:creationId xmlns:p14="http://schemas.microsoft.com/office/powerpoint/2010/main" xmlns="" val="5432363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40EA71-C0A4-400C-B0E8-67EC802D4D61}"/>
              </a:ext>
            </a:extLst>
          </p:cNvPr>
          <p:cNvSpPr>
            <a:spLocks noGrp="1"/>
          </p:cNvSpPr>
          <p:nvPr>
            <p:ph type="title"/>
          </p:nvPr>
        </p:nvSpPr>
        <p:spPr/>
        <p:txBody>
          <a:bodyPr/>
          <a:lstStyle/>
          <a:p>
            <a:pPr algn="ctr"/>
            <a:r>
              <a:rPr lang="en-US"/>
              <a:t>IMPORTANT HUMAN CHARACTERISTICS IN DESIGN</a:t>
            </a:r>
            <a:endParaRPr lang="en-IN"/>
          </a:p>
        </p:txBody>
      </p:sp>
      <p:sp>
        <p:nvSpPr>
          <p:cNvPr id="3" name="Content Placeholder 2">
            <a:extLst>
              <a:ext uri="{FF2B5EF4-FFF2-40B4-BE49-F238E27FC236}">
                <a16:creationId xmlns:a16="http://schemas.microsoft.com/office/drawing/2014/main" xmlns="" id="{2D4E0318-F7B3-491B-8B10-82438229798E}"/>
              </a:ext>
            </a:extLst>
          </p:cNvPr>
          <p:cNvSpPr>
            <a:spLocks noGrp="1"/>
          </p:cNvSpPr>
          <p:nvPr>
            <p:ph idx="1"/>
          </p:nvPr>
        </p:nvSpPr>
        <p:spPr/>
        <p:txBody>
          <a:bodyPr>
            <a:normAutofit fontScale="92500" lnSpcReduction="10000"/>
          </a:bodyPr>
          <a:lstStyle/>
          <a:p>
            <a:r>
              <a:rPr lang="en-US"/>
              <a:t>Mental Models: As a result of our experiences and culture, we develop mental models of things and people we interact with. </a:t>
            </a:r>
          </a:p>
          <a:p>
            <a:r>
              <a:rPr lang="en-US"/>
              <a:t>A mental model is simply an internal representation of a person's current understanding of something. Usually a person cannot describe this mental mode and most often is unaware it even exists. </a:t>
            </a:r>
          </a:p>
          <a:p>
            <a:r>
              <a:rPr lang="en-US"/>
              <a:t>Mental models are gradually developed in order to understand something, explain things, make decisions, do something, or interact with another person. </a:t>
            </a:r>
          </a:p>
          <a:p>
            <a:r>
              <a:rPr lang="en-US"/>
              <a:t>Mental models also enable a person to predict the actions necessary to do things if the action has been forgotten or has not yet been encountered. </a:t>
            </a:r>
          </a:p>
          <a:p>
            <a:r>
              <a:rPr lang="en-US"/>
              <a:t>Movement Control : Once data has been perceived and an appropriate action decided upon, a response must be made. </a:t>
            </a:r>
            <a:endParaRPr lang="en-IN"/>
          </a:p>
        </p:txBody>
      </p:sp>
    </p:spTree>
    <p:extLst>
      <p:ext uri="{BB962C8B-B14F-4D97-AF65-F5344CB8AC3E}">
        <p14:creationId xmlns:p14="http://schemas.microsoft.com/office/powerpoint/2010/main" xmlns="" val="23246532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40EA71-C0A4-400C-B0E8-67EC802D4D61}"/>
              </a:ext>
            </a:extLst>
          </p:cNvPr>
          <p:cNvSpPr>
            <a:spLocks noGrp="1"/>
          </p:cNvSpPr>
          <p:nvPr>
            <p:ph type="title"/>
          </p:nvPr>
        </p:nvSpPr>
        <p:spPr/>
        <p:txBody>
          <a:bodyPr/>
          <a:lstStyle/>
          <a:p>
            <a:pPr algn="ctr"/>
            <a:r>
              <a:rPr lang="en-US"/>
              <a:t>THE IMPLICATIONS IN SCREEN DESIGN</a:t>
            </a:r>
            <a:endParaRPr lang="en-IN"/>
          </a:p>
        </p:txBody>
      </p:sp>
      <p:sp>
        <p:nvSpPr>
          <p:cNvPr id="3" name="Content Placeholder 2">
            <a:extLst>
              <a:ext uri="{FF2B5EF4-FFF2-40B4-BE49-F238E27FC236}">
                <a16:creationId xmlns:a16="http://schemas.microsoft.com/office/drawing/2014/main" xmlns="" id="{2D4E0318-F7B3-491B-8B10-82438229798E}"/>
              </a:ext>
            </a:extLst>
          </p:cNvPr>
          <p:cNvSpPr>
            <a:spLocks noGrp="1"/>
          </p:cNvSpPr>
          <p:nvPr>
            <p:ph idx="1"/>
          </p:nvPr>
        </p:nvSpPr>
        <p:spPr/>
        <p:txBody>
          <a:bodyPr>
            <a:normAutofit fontScale="92500" lnSpcReduction="20000"/>
          </a:bodyPr>
          <a:lstStyle/>
          <a:p>
            <a:r>
              <a:rPr lang="en-US"/>
              <a:t>Learning: Learning, as has been said, is the process of encoding </a:t>
            </a:r>
            <a:r>
              <a:rPr lang="en-US" err="1"/>
              <a:t>inlong</a:t>
            </a:r>
            <a:r>
              <a:rPr lang="en-US"/>
              <a:t>-term memory information that is contained in short-term memory.</a:t>
            </a:r>
          </a:p>
          <a:p>
            <a:r>
              <a:rPr lang="en-US"/>
              <a:t>It is a complex process requiring some effort on our part. Our ability to learn is important-it clearly differentiates people from machines. </a:t>
            </a:r>
          </a:p>
          <a:p>
            <a:r>
              <a:rPr lang="en-US"/>
              <a:t>Given enough time people can improve the performance in almost any task. Too often, however, designers use our learning ability as an excuse to justify complex design. </a:t>
            </a:r>
          </a:p>
          <a:p>
            <a:r>
              <a:rPr lang="en-US"/>
              <a:t>A design developed to minimize human learning time can greatly accelerate human performance.</a:t>
            </a:r>
          </a:p>
          <a:p>
            <a:r>
              <a:rPr lang="en-US"/>
              <a:t>People prefer to stick with what they know, and they prefer to jump in and get started. Unproductive time spent learning is something frequently avoided.</a:t>
            </a:r>
          </a:p>
          <a:p>
            <a:r>
              <a:rPr lang="en-US"/>
              <a:t>Skill: The goal of human performance is to perform skillfully. To do so requires linking inputs and responses into a sequence of action. </a:t>
            </a:r>
            <a:endParaRPr lang="en-IN"/>
          </a:p>
        </p:txBody>
      </p:sp>
    </p:spTree>
    <p:extLst>
      <p:ext uri="{BB962C8B-B14F-4D97-AF65-F5344CB8AC3E}">
        <p14:creationId xmlns:p14="http://schemas.microsoft.com/office/powerpoint/2010/main" xmlns="" val="36588133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40EA71-C0A4-400C-B0E8-67EC802D4D61}"/>
              </a:ext>
            </a:extLst>
          </p:cNvPr>
          <p:cNvSpPr>
            <a:spLocks noGrp="1"/>
          </p:cNvSpPr>
          <p:nvPr>
            <p:ph type="title"/>
          </p:nvPr>
        </p:nvSpPr>
        <p:spPr/>
        <p:txBody>
          <a:bodyPr/>
          <a:lstStyle/>
          <a:p>
            <a:pPr algn="ctr"/>
            <a:r>
              <a:rPr lang="en-IN"/>
              <a:t>HUMAN CONSIDERATIONS IN DESIGN</a:t>
            </a:r>
          </a:p>
        </p:txBody>
      </p:sp>
      <p:sp>
        <p:nvSpPr>
          <p:cNvPr id="3" name="Content Placeholder 2">
            <a:extLst>
              <a:ext uri="{FF2B5EF4-FFF2-40B4-BE49-F238E27FC236}">
                <a16:creationId xmlns:a16="http://schemas.microsoft.com/office/drawing/2014/main" xmlns="" id="{2D4E0318-F7B3-491B-8B10-82438229798E}"/>
              </a:ext>
            </a:extLst>
          </p:cNvPr>
          <p:cNvSpPr>
            <a:spLocks noGrp="1"/>
          </p:cNvSpPr>
          <p:nvPr>
            <p:ph idx="1"/>
          </p:nvPr>
        </p:nvSpPr>
        <p:spPr/>
        <p:txBody>
          <a:bodyPr>
            <a:normAutofit/>
          </a:bodyPr>
          <a:lstStyle/>
          <a:p>
            <a:r>
              <a:rPr lang="en-US"/>
              <a:t>The User's Knowledge and Experience The knowledge possessed by a person, and the experiences undergone, shape the design of the interface in many ways. </a:t>
            </a:r>
          </a:p>
          <a:p>
            <a:r>
              <a:rPr lang="en-US"/>
              <a:t>The following kinds of knowledge and experiences should be identified. </a:t>
            </a:r>
          </a:p>
          <a:p>
            <a:r>
              <a:rPr lang="en-US"/>
              <a:t>Computer Literacy - Highly technical or experienced, moderate computer experience, or none </a:t>
            </a:r>
          </a:p>
          <a:p>
            <a:r>
              <a:rPr lang="en-US"/>
              <a:t>System Experience - High, moderate, or low knowledge of a particular system and its methods of interaction </a:t>
            </a:r>
          </a:p>
          <a:p>
            <a:r>
              <a:rPr lang="en-US"/>
              <a:t>Application Experience - High, moderate, or low knowledge of similar systems</a:t>
            </a:r>
            <a:endParaRPr lang="en-IN"/>
          </a:p>
        </p:txBody>
      </p:sp>
    </p:spTree>
    <p:extLst>
      <p:ext uri="{BB962C8B-B14F-4D97-AF65-F5344CB8AC3E}">
        <p14:creationId xmlns:p14="http://schemas.microsoft.com/office/powerpoint/2010/main" xmlns="" val="21713486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40EA71-C0A4-400C-B0E8-67EC802D4D61}"/>
              </a:ext>
            </a:extLst>
          </p:cNvPr>
          <p:cNvSpPr>
            <a:spLocks noGrp="1"/>
          </p:cNvSpPr>
          <p:nvPr>
            <p:ph type="title"/>
          </p:nvPr>
        </p:nvSpPr>
        <p:spPr/>
        <p:txBody>
          <a:bodyPr/>
          <a:lstStyle/>
          <a:p>
            <a:pPr algn="ctr"/>
            <a:r>
              <a:rPr lang="en-IN"/>
              <a:t>HUMAN CONSIDERATIONS IN DESIGN</a:t>
            </a:r>
          </a:p>
        </p:txBody>
      </p:sp>
      <p:sp>
        <p:nvSpPr>
          <p:cNvPr id="3" name="Content Placeholder 2">
            <a:extLst>
              <a:ext uri="{FF2B5EF4-FFF2-40B4-BE49-F238E27FC236}">
                <a16:creationId xmlns:a16="http://schemas.microsoft.com/office/drawing/2014/main" xmlns="" id="{2D4E0318-F7B3-491B-8B10-82438229798E}"/>
              </a:ext>
            </a:extLst>
          </p:cNvPr>
          <p:cNvSpPr>
            <a:spLocks noGrp="1"/>
          </p:cNvSpPr>
          <p:nvPr>
            <p:ph idx="1"/>
          </p:nvPr>
        </p:nvSpPr>
        <p:spPr/>
        <p:txBody>
          <a:bodyPr>
            <a:normAutofit/>
          </a:bodyPr>
          <a:lstStyle/>
          <a:p>
            <a:r>
              <a:rPr lang="en-US"/>
              <a:t>Task Experience - Other Level of knowledge of job and job tasks </a:t>
            </a:r>
          </a:p>
          <a:p>
            <a:r>
              <a:rPr lang="en-US"/>
              <a:t>Systems Use - Frequent or infrequent use of other systems in doing job </a:t>
            </a:r>
          </a:p>
          <a:p>
            <a:r>
              <a:rPr lang="en-US"/>
              <a:t>Education - High school, college, or advanced degree </a:t>
            </a:r>
          </a:p>
          <a:p>
            <a:r>
              <a:rPr lang="en-US"/>
              <a:t>Reading Level - Less than 5th grade, 5th-12th, more than 12th grade </a:t>
            </a:r>
          </a:p>
          <a:p>
            <a:r>
              <a:rPr lang="en-US"/>
              <a:t>Typing Skill - Expert (135 WPM), skilled (90 WPM), good (55 WPM), average (40 WPM), or "hunt and peck" (10 WPM). </a:t>
            </a:r>
          </a:p>
          <a:p>
            <a:r>
              <a:rPr lang="en-US"/>
              <a:t>Native Language or Culture- English, another, or several. </a:t>
            </a:r>
            <a:endParaRPr lang="en-IN"/>
          </a:p>
        </p:txBody>
      </p:sp>
    </p:spTree>
    <p:extLst>
      <p:ext uri="{BB962C8B-B14F-4D97-AF65-F5344CB8AC3E}">
        <p14:creationId xmlns:p14="http://schemas.microsoft.com/office/powerpoint/2010/main" xmlns="" val="11851086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40EA71-C0A4-400C-B0E8-67EC802D4D61}"/>
              </a:ext>
            </a:extLst>
          </p:cNvPr>
          <p:cNvSpPr>
            <a:spLocks noGrp="1"/>
          </p:cNvSpPr>
          <p:nvPr>
            <p:ph type="title"/>
          </p:nvPr>
        </p:nvSpPr>
        <p:spPr/>
        <p:txBody>
          <a:bodyPr/>
          <a:lstStyle/>
          <a:p>
            <a:pPr algn="ctr"/>
            <a:r>
              <a:rPr lang="en-IN"/>
              <a:t>JOB/TASK/NEED </a:t>
            </a:r>
          </a:p>
        </p:txBody>
      </p:sp>
      <p:sp>
        <p:nvSpPr>
          <p:cNvPr id="3" name="Content Placeholder 2">
            <a:extLst>
              <a:ext uri="{FF2B5EF4-FFF2-40B4-BE49-F238E27FC236}">
                <a16:creationId xmlns:a16="http://schemas.microsoft.com/office/drawing/2014/main" xmlns="" id="{2D4E0318-F7B3-491B-8B10-82438229798E}"/>
              </a:ext>
            </a:extLst>
          </p:cNvPr>
          <p:cNvSpPr>
            <a:spLocks noGrp="1"/>
          </p:cNvSpPr>
          <p:nvPr>
            <p:ph idx="1"/>
          </p:nvPr>
        </p:nvSpPr>
        <p:spPr/>
        <p:txBody>
          <a:bodyPr>
            <a:normAutofit fontScale="77500" lnSpcReduction="20000"/>
          </a:bodyPr>
          <a:lstStyle/>
          <a:p>
            <a:pPr marL="0" indent="0">
              <a:buNone/>
            </a:pPr>
            <a:r>
              <a:rPr lang="en-US"/>
              <a:t>Type of System Use - Mandatory or discretionary use of the system.</a:t>
            </a:r>
          </a:p>
          <a:p>
            <a:pPr marL="0" indent="0">
              <a:buNone/>
            </a:pPr>
            <a:r>
              <a:rPr lang="en-US"/>
              <a:t> • Frequency of Use - Continual, frequent, occasional, or once-in-a-lifetime use of system </a:t>
            </a:r>
          </a:p>
          <a:p>
            <a:pPr marL="0" indent="0">
              <a:buNone/>
            </a:pPr>
            <a:r>
              <a:rPr lang="en-US"/>
              <a:t>• Task or Need importance - High, moderate, or low importance of the task being performed</a:t>
            </a:r>
          </a:p>
          <a:p>
            <a:pPr marL="0" indent="0">
              <a:buNone/>
            </a:pPr>
            <a:r>
              <a:rPr lang="en-US"/>
              <a:t> • Task Structure - Repetitiveness or predictability of tasks being automated, high, moderate, or low </a:t>
            </a:r>
          </a:p>
          <a:p>
            <a:pPr marL="0" indent="0">
              <a:buNone/>
            </a:pPr>
            <a:r>
              <a:rPr lang="en-US"/>
              <a:t>• Social Interactions - Verbal communication with another person required or not required </a:t>
            </a:r>
          </a:p>
          <a:p>
            <a:pPr marL="0" indent="0">
              <a:buNone/>
            </a:pPr>
            <a:r>
              <a:rPr lang="en-US"/>
              <a:t>• Primary Training - Extensive or formal training, self training through manuals, or no training </a:t>
            </a:r>
          </a:p>
          <a:p>
            <a:pPr marL="0" indent="0">
              <a:buNone/>
            </a:pPr>
            <a:r>
              <a:rPr lang="en-US"/>
              <a:t>• Turnover Rate - High, moderate, or low turnover rate for jobholders </a:t>
            </a:r>
          </a:p>
          <a:p>
            <a:pPr marL="0" indent="0">
              <a:buNone/>
            </a:pPr>
            <a:r>
              <a:rPr lang="en-US"/>
              <a:t>• Job Category - Executive, manager, professional, secretary, clerk </a:t>
            </a:r>
          </a:p>
          <a:p>
            <a:pPr marL="0" indent="0">
              <a:buNone/>
            </a:pPr>
            <a:r>
              <a:rPr lang="en-US"/>
              <a:t>• Lifestyle - For Web e-commerce systems, includes hobbies, recreational pursuits, and economic status </a:t>
            </a:r>
          </a:p>
        </p:txBody>
      </p:sp>
    </p:spTree>
    <p:extLst>
      <p:ext uri="{BB962C8B-B14F-4D97-AF65-F5344CB8AC3E}">
        <p14:creationId xmlns:p14="http://schemas.microsoft.com/office/powerpoint/2010/main" xmlns="" val="39185384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A94AAC-BC75-3C4F-1A8C-425E9F701D3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FE3757C9-EFE6-BA29-1EE6-EE9298D47CC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xmlns="" val="3852268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85F2BE-1BC5-456F-9FFE-8FA714252B44}"/>
              </a:ext>
            </a:extLst>
          </p:cNvPr>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INTRODUCTION </a:t>
            </a:r>
            <a:endParaRPr lang="en-IN"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6CC05A31-5041-45B5-A67B-A208734B2E28}"/>
              </a:ext>
            </a:extLst>
          </p:cNvPr>
          <p:cNvSpPr>
            <a:spLocks noGrp="1"/>
          </p:cNvSpPr>
          <p:nvPr>
            <p:ph sz="quarter" idx="1"/>
          </p:nvPr>
        </p:nvSpPr>
        <p:spPr/>
        <p:txBody>
          <a:bodyPr>
            <a:normAutofit fontScale="92500" lnSpcReduction="10000"/>
          </a:bodyPr>
          <a:lstStyle/>
          <a:p>
            <a:r>
              <a:rPr lang="en-US" dirty="0"/>
              <a:t>Human–computer interaction (HCI), alternatively man–machine interaction (MMI) or computer–human interaction (CHI) is the study of interaction between people (users) and computers.</a:t>
            </a:r>
          </a:p>
          <a:p>
            <a:r>
              <a:rPr lang="en-US" dirty="0"/>
              <a:t> With today's technology and tools, and our motivation to create really effective and usable interfaces and screens, why do we continue to produce systems that are inefficient and confusing or, at worst, just plain unusable? Is it because: </a:t>
            </a:r>
          </a:p>
          <a:p>
            <a:r>
              <a:rPr lang="en-US" dirty="0"/>
              <a:t>1. We don't care? </a:t>
            </a:r>
          </a:p>
          <a:p>
            <a:r>
              <a:rPr lang="en-US" dirty="0"/>
              <a:t>2. We don't possess common sense? </a:t>
            </a:r>
          </a:p>
          <a:p>
            <a:r>
              <a:rPr lang="en-US" dirty="0"/>
              <a:t>3. We don't have the time? </a:t>
            </a:r>
          </a:p>
          <a:p>
            <a:r>
              <a:rPr lang="en-US" dirty="0"/>
              <a:t>4. We still don't know what really makes good design?</a:t>
            </a:r>
            <a:endParaRPr lang="en-IN" dirty="0"/>
          </a:p>
        </p:txBody>
      </p:sp>
    </p:spTree>
    <p:extLst>
      <p:ext uri="{BB962C8B-B14F-4D97-AF65-F5344CB8AC3E}">
        <p14:creationId xmlns:p14="http://schemas.microsoft.com/office/powerpoint/2010/main" xmlns="" val="18455568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40EA71-C0A4-400C-B0E8-67EC802D4D61}"/>
              </a:ext>
            </a:extLst>
          </p:cNvPr>
          <p:cNvSpPr>
            <a:spLocks noGrp="1"/>
          </p:cNvSpPr>
          <p:nvPr>
            <p:ph type="title"/>
          </p:nvPr>
        </p:nvSpPr>
        <p:spPr/>
        <p:txBody>
          <a:bodyPr/>
          <a:lstStyle/>
          <a:p>
            <a:pPr algn="ctr"/>
            <a:r>
              <a:rPr lang="en-IN"/>
              <a:t>HUMAN INTERACTION SPEEDS </a:t>
            </a:r>
          </a:p>
        </p:txBody>
      </p:sp>
      <p:sp>
        <p:nvSpPr>
          <p:cNvPr id="3" name="Content Placeholder 2">
            <a:extLst>
              <a:ext uri="{FF2B5EF4-FFF2-40B4-BE49-F238E27FC236}">
                <a16:creationId xmlns:a16="http://schemas.microsoft.com/office/drawing/2014/main" xmlns="" id="{2D4E0318-F7B3-491B-8B10-82438229798E}"/>
              </a:ext>
            </a:extLst>
          </p:cNvPr>
          <p:cNvSpPr>
            <a:spLocks noGrp="1"/>
          </p:cNvSpPr>
          <p:nvPr>
            <p:ph idx="1"/>
          </p:nvPr>
        </p:nvSpPr>
        <p:spPr/>
        <p:txBody>
          <a:bodyPr>
            <a:normAutofit fontScale="92500" lnSpcReduction="20000"/>
          </a:bodyPr>
          <a:lstStyle/>
          <a:p>
            <a:pPr marL="0" indent="0">
              <a:buNone/>
            </a:pPr>
            <a:r>
              <a:rPr lang="en-US"/>
              <a:t>The speed at which people can perform using various communication methods has been studied by a number of researchers. </a:t>
            </a:r>
          </a:p>
          <a:p>
            <a:pPr marL="0" indent="0">
              <a:buNone/>
            </a:pPr>
            <a:r>
              <a:rPr lang="en-US"/>
              <a:t>• Reading: The average adult, reading English prose in the United States, has a reading speed in the order of 250-300 words per minute. Proof reading text on paper has been found to occur at about 200 words per minute, on a computer monitor, about 180 words per minute. </a:t>
            </a:r>
          </a:p>
          <a:p>
            <a:pPr marL="0" indent="0">
              <a:buNone/>
            </a:pPr>
            <a:r>
              <a:rPr lang="en-US"/>
              <a:t>• One technique that has dramatically increased reading speeds is called Rapid Serial Visual Presentation, or RSVP. In this technique single words are presented one at a time in the center of a screen. New words continually replace old words at a rate set by the reader. For a sample of people whose paper document reading speed was 342 words per minute. (With a speed range of 143 to 540 words per minute.) Single words were presented on a screen in sets at a speed sequentially varying ranging from 600 to 1,600 words per minute. After each set a comprehension test was administered. </a:t>
            </a:r>
          </a:p>
        </p:txBody>
      </p:sp>
    </p:spTree>
    <p:extLst>
      <p:ext uri="{BB962C8B-B14F-4D97-AF65-F5344CB8AC3E}">
        <p14:creationId xmlns:p14="http://schemas.microsoft.com/office/powerpoint/2010/main" xmlns="" val="25913992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40EA71-C0A4-400C-B0E8-67EC802D4D61}"/>
              </a:ext>
            </a:extLst>
          </p:cNvPr>
          <p:cNvSpPr>
            <a:spLocks noGrp="1"/>
          </p:cNvSpPr>
          <p:nvPr>
            <p:ph type="title"/>
          </p:nvPr>
        </p:nvSpPr>
        <p:spPr/>
        <p:txBody>
          <a:bodyPr/>
          <a:lstStyle/>
          <a:p>
            <a:pPr algn="ctr"/>
            <a:r>
              <a:rPr lang="en-IN"/>
              <a:t>UNDERSTAND THE BUSINESS FUNCTION</a:t>
            </a:r>
          </a:p>
        </p:txBody>
      </p:sp>
      <p:sp>
        <p:nvSpPr>
          <p:cNvPr id="3" name="Content Placeholder 2">
            <a:extLst>
              <a:ext uri="{FF2B5EF4-FFF2-40B4-BE49-F238E27FC236}">
                <a16:creationId xmlns:a16="http://schemas.microsoft.com/office/drawing/2014/main" xmlns="" id="{2D4E0318-F7B3-491B-8B10-82438229798E}"/>
              </a:ext>
            </a:extLst>
          </p:cNvPr>
          <p:cNvSpPr>
            <a:spLocks noGrp="1"/>
          </p:cNvSpPr>
          <p:nvPr>
            <p:ph idx="1"/>
          </p:nvPr>
        </p:nvSpPr>
        <p:spPr/>
        <p:txBody>
          <a:bodyPr>
            <a:normAutofit fontScale="85000" lnSpcReduction="20000"/>
          </a:bodyPr>
          <a:lstStyle/>
          <a:p>
            <a:pPr marL="0" indent="0">
              <a:buNone/>
            </a:pPr>
            <a:r>
              <a:rPr lang="en-US"/>
              <a:t>Business definition and requirements analysis</a:t>
            </a:r>
          </a:p>
          <a:p>
            <a:pPr marL="0" indent="0">
              <a:buNone/>
            </a:pPr>
            <a:r>
              <a:rPr lang="en-US"/>
              <a:t> --Direct methods</a:t>
            </a:r>
          </a:p>
          <a:p>
            <a:pPr marL="0" indent="0">
              <a:buNone/>
            </a:pPr>
            <a:r>
              <a:rPr lang="en-US"/>
              <a:t> --Indirect methods </a:t>
            </a:r>
          </a:p>
          <a:p>
            <a:pPr marL="0" indent="0">
              <a:buNone/>
            </a:pPr>
            <a:r>
              <a:rPr lang="en-US"/>
              <a:t>--Requirements collection guidelines </a:t>
            </a:r>
          </a:p>
          <a:p>
            <a:pPr marL="0" indent="0">
              <a:buNone/>
            </a:pPr>
            <a:r>
              <a:rPr lang="en-US"/>
              <a:t>• Determining basic business functions </a:t>
            </a:r>
          </a:p>
          <a:p>
            <a:pPr marL="0" indent="0">
              <a:buNone/>
            </a:pPr>
            <a:r>
              <a:rPr lang="en-US"/>
              <a:t>--Developing conceptual modes </a:t>
            </a:r>
          </a:p>
          <a:p>
            <a:pPr marL="0" indent="0">
              <a:buNone/>
            </a:pPr>
            <a:r>
              <a:rPr lang="en-US"/>
              <a:t>--Understanding mental models</a:t>
            </a:r>
          </a:p>
          <a:p>
            <a:pPr marL="0" indent="0">
              <a:buNone/>
            </a:pPr>
            <a:r>
              <a:rPr lang="en-US"/>
              <a:t> --Users new mental model </a:t>
            </a:r>
          </a:p>
          <a:p>
            <a:pPr marL="0" indent="0">
              <a:buNone/>
            </a:pPr>
            <a:r>
              <a:rPr lang="en-US"/>
              <a:t>• Design standards or style guides </a:t>
            </a:r>
          </a:p>
          <a:p>
            <a:pPr marL="0" indent="0">
              <a:buNone/>
            </a:pPr>
            <a:r>
              <a:rPr lang="en-US"/>
              <a:t>--Value of standards and guidelines </a:t>
            </a:r>
          </a:p>
          <a:p>
            <a:pPr marL="0" indent="0">
              <a:buNone/>
            </a:pPr>
            <a:r>
              <a:rPr lang="en-US"/>
              <a:t>--Document design </a:t>
            </a:r>
          </a:p>
          <a:p>
            <a:pPr marL="0" indent="0">
              <a:buNone/>
            </a:pPr>
            <a:r>
              <a:rPr lang="en-US"/>
              <a:t>--Design support and implementation </a:t>
            </a:r>
          </a:p>
        </p:txBody>
      </p:sp>
    </p:spTree>
    <p:extLst>
      <p:ext uri="{BB962C8B-B14F-4D97-AF65-F5344CB8AC3E}">
        <p14:creationId xmlns:p14="http://schemas.microsoft.com/office/powerpoint/2010/main" xmlns="" val="9795714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40EA71-C0A4-400C-B0E8-67EC802D4D61}"/>
              </a:ext>
            </a:extLst>
          </p:cNvPr>
          <p:cNvSpPr>
            <a:spLocks noGrp="1"/>
          </p:cNvSpPr>
          <p:nvPr>
            <p:ph type="title"/>
          </p:nvPr>
        </p:nvSpPr>
        <p:spPr/>
        <p:txBody>
          <a:bodyPr/>
          <a:lstStyle/>
          <a:p>
            <a:pPr algn="ctr"/>
            <a:r>
              <a:rPr lang="en-IN"/>
              <a:t>DIRECT METHODS </a:t>
            </a:r>
          </a:p>
        </p:txBody>
      </p:sp>
      <p:sp>
        <p:nvSpPr>
          <p:cNvPr id="3" name="Content Placeholder 2">
            <a:extLst>
              <a:ext uri="{FF2B5EF4-FFF2-40B4-BE49-F238E27FC236}">
                <a16:creationId xmlns:a16="http://schemas.microsoft.com/office/drawing/2014/main" xmlns="" id="{2D4E0318-F7B3-491B-8B10-82438229798E}"/>
              </a:ext>
            </a:extLst>
          </p:cNvPr>
          <p:cNvSpPr>
            <a:spLocks noGrp="1"/>
          </p:cNvSpPr>
          <p:nvPr>
            <p:ph idx="1"/>
          </p:nvPr>
        </p:nvSpPr>
        <p:spPr/>
        <p:txBody>
          <a:bodyPr>
            <a:normAutofit/>
          </a:bodyPr>
          <a:lstStyle/>
          <a:p>
            <a:r>
              <a:rPr lang="en-US"/>
              <a:t>Individual Face-to-Face Interview </a:t>
            </a:r>
          </a:p>
          <a:p>
            <a:pPr marL="0" indent="0">
              <a:buNone/>
            </a:pPr>
            <a:r>
              <a:rPr lang="en-US"/>
              <a:t>• Telephone Interview or Survey </a:t>
            </a:r>
          </a:p>
          <a:p>
            <a:pPr marL="0" indent="0">
              <a:buNone/>
            </a:pPr>
            <a:r>
              <a:rPr lang="en-US"/>
              <a:t>• Traditional Focus Group </a:t>
            </a:r>
          </a:p>
          <a:p>
            <a:pPr marL="0" indent="0">
              <a:buNone/>
            </a:pPr>
            <a:r>
              <a:rPr lang="en-US"/>
              <a:t>• Facilitated Team Workshop </a:t>
            </a:r>
          </a:p>
          <a:p>
            <a:pPr marL="0" indent="0">
              <a:buNone/>
            </a:pPr>
            <a:r>
              <a:rPr lang="en-US"/>
              <a:t>• Observational Field Study </a:t>
            </a:r>
          </a:p>
          <a:p>
            <a:pPr marL="0" indent="0">
              <a:buNone/>
            </a:pPr>
            <a:r>
              <a:rPr lang="en-US"/>
              <a:t>• User-Interface Prototyping </a:t>
            </a:r>
          </a:p>
          <a:p>
            <a:pPr marL="0" indent="0">
              <a:buNone/>
            </a:pPr>
            <a:r>
              <a:rPr lang="en-US"/>
              <a:t>• Usability Laboratory Testing</a:t>
            </a:r>
          </a:p>
          <a:p>
            <a:pPr marL="0" indent="0">
              <a:buNone/>
            </a:pPr>
            <a:r>
              <a:rPr lang="en-US"/>
              <a:t> • Card Sorting for Web Sites </a:t>
            </a:r>
          </a:p>
          <a:p>
            <a:pPr marL="0" indent="0">
              <a:buNone/>
            </a:pPr>
            <a:r>
              <a:rPr lang="en-US"/>
              <a:t>• A technique to establish groupings of information for Web sites</a:t>
            </a:r>
          </a:p>
        </p:txBody>
      </p:sp>
    </p:spTree>
    <p:extLst>
      <p:ext uri="{BB962C8B-B14F-4D97-AF65-F5344CB8AC3E}">
        <p14:creationId xmlns:p14="http://schemas.microsoft.com/office/powerpoint/2010/main" xmlns="" val="11563867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40EA71-C0A4-400C-B0E8-67EC802D4D61}"/>
              </a:ext>
            </a:extLst>
          </p:cNvPr>
          <p:cNvSpPr>
            <a:spLocks noGrp="1"/>
          </p:cNvSpPr>
          <p:nvPr>
            <p:ph type="title"/>
          </p:nvPr>
        </p:nvSpPr>
        <p:spPr/>
        <p:txBody>
          <a:bodyPr/>
          <a:lstStyle/>
          <a:p>
            <a:pPr algn="ctr"/>
            <a:r>
              <a:rPr lang="en-IN"/>
              <a:t>INDIRECT METHODS</a:t>
            </a:r>
          </a:p>
        </p:txBody>
      </p:sp>
      <p:sp>
        <p:nvSpPr>
          <p:cNvPr id="3" name="Content Placeholder 2">
            <a:extLst>
              <a:ext uri="{FF2B5EF4-FFF2-40B4-BE49-F238E27FC236}">
                <a16:creationId xmlns:a16="http://schemas.microsoft.com/office/drawing/2014/main" xmlns="" id="{2D4E0318-F7B3-491B-8B10-82438229798E}"/>
              </a:ext>
            </a:extLst>
          </p:cNvPr>
          <p:cNvSpPr>
            <a:spLocks noGrp="1"/>
          </p:cNvSpPr>
          <p:nvPr>
            <p:ph idx="1"/>
          </p:nvPr>
        </p:nvSpPr>
        <p:spPr/>
        <p:txBody>
          <a:bodyPr>
            <a:normAutofit fontScale="85000" lnSpcReduction="20000"/>
          </a:bodyPr>
          <a:lstStyle/>
          <a:p>
            <a:pPr marL="0" indent="0">
              <a:buNone/>
            </a:pPr>
            <a:r>
              <a:rPr lang="en-IN"/>
              <a:t>• MIS Intermediary </a:t>
            </a:r>
          </a:p>
          <a:p>
            <a:pPr marL="0" indent="0">
              <a:buNone/>
            </a:pPr>
            <a:r>
              <a:rPr lang="en-IN"/>
              <a:t>• Paper Surveyor Questionnaire </a:t>
            </a:r>
          </a:p>
          <a:p>
            <a:pPr marL="0" indent="0">
              <a:buNone/>
            </a:pPr>
            <a:r>
              <a:rPr lang="en-IN"/>
              <a:t>• Electronic Surveyor Questionnaire </a:t>
            </a:r>
          </a:p>
          <a:p>
            <a:pPr marL="0" indent="0">
              <a:buNone/>
            </a:pPr>
            <a:r>
              <a:rPr lang="en-IN"/>
              <a:t>• Electronic Focus Group </a:t>
            </a:r>
          </a:p>
          <a:p>
            <a:pPr marL="0" indent="0">
              <a:buNone/>
            </a:pPr>
            <a:r>
              <a:rPr lang="en-IN"/>
              <a:t>• Marketing and Sales </a:t>
            </a:r>
          </a:p>
          <a:p>
            <a:pPr marL="0" indent="0">
              <a:buNone/>
            </a:pPr>
            <a:r>
              <a:rPr lang="en-IN"/>
              <a:t>• Support Line </a:t>
            </a:r>
          </a:p>
          <a:p>
            <a:pPr marL="0" indent="0">
              <a:buNone/>
            </a:pPr>
            <a:r>
              <a:rPr lang="en-IN"/>
              <a:t>• E-Mail or Bulletin Board </a:t>
            </a:r>
          </a:p>
          <a:p>
            <a:pPr marL="0" indent="0">
              <a:buNone/>
            </a:pPr>
            <a:r>
              <a:rPr lang="en-IN"/>
              <a:t>• User Group </a:t>
            </a:r>
          </a:p>
          <a:p>
            <a:pPr marL="0" indent="0">
              <a:buNone/>
            </a:pPr>
            <a:r>
              <a:rPr lang="en-IN"/>
              <a:t>• Competitor Analyses</a:t>
            </a:r>
          </a:p>
          <a:p>
            <a:pPr marL="0" indent="0">
              <a:buNone/>
            </a:pPr>
            <a:r>
              <a:rPr lang="en-IN"/>
              <a:t> • Trade Show </a:t>
            </a:r>
          </a:p>
          <a:p>
            <a:pPr marL="0" indent="0">
              <a:buNone/>
            </a:pPr>
            <a:r>
              <a:rPr lang="en-IN"/>
              <a:t>• Other Media Analysis </a:t>
            </a:r>
          </a:p>
          <a:p>
            <a:pPr marL="0" indent="0">
              <a:buNone/>
            </a:pPr>
            <a:r>
              <a:rPr lang="en-IN"/>
              <a:t>• System Testing </a:t>
            </a:r>
            <a:endParaRPr lang="en-US"/>
          </a:p>
        </p:txBody>
      </p:sp>
    </p:spTree>
    <p:extLst>
      <p:ext uri="{BB962C8B-B14F-4D97-AF65-F5344CB8AC3E}">
        <p14:creationId xmlns:p14="http://schemas.microsoft.com/office/powerpoint/2010/main" xmlns="" val="29848075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40EA71-C0A4-400C-B0E8-67EC802D4D61}"/>
              </a:ext>
            </a:extLst>
          </p:cNvPr>
          <p:cNvSpPr>
            <a:spLocks noGrp="1"/>
          </p:cNvSpPr>
          <p:nvPr>
            <p:ph type="title"/>
          </p:nvPr>
        </p:nvSpPr>
        <p:spPr/>
        <p:txBody>
          <a:bodyPr/>
          <a:lstStyle/>
          <a:p>
            <a:pPr algn="ctr"/>
            <a:r>
              <a:rPr lang="en-IN"/>
              <a:t>DETERMINING BASIC BUSINESS FUNCTIONS</a:t>
            </a:r>
          </a:p>
        </p:txBody>
      </p:sp>
      <p:sp>
        <p:nvSpPr>
          <p:cNvPr id="3" name="Content Placeholder 2">
            <a:extLst>
              <a:ext uri="{FF2B5EF4-FFF2-40B4-BE49-F238E27FC236}">
                <a16:creationId xmlns:a16="http://schemas.microsoft.com/office/drawing/2014/main" xmlns="" id="{2D4E0318-F7B3-491B-8B10-82438229798E}"/>
              </a:ext>
            </a:extLst>
          </p:cNvPr>
          <p:cNvSpPr>
            <a:spLocks noGrp="1"/>
          </p:cNvSpPr>
          <p:nvPr>
            <p:ph idx="1"/>
          </p:nvPr>
        </p:nvSpPr>
        <p:spPr/>
        <p:txBody>
          <a:bodyPr>
            <a:normAutofit lnSpcReduction="10000"/>
          </a:bodyPr>
          <a:lstStyle/>
          <a:p>
            <a:pPr marL="0" indent="0">
              <a:buNone/>
            </a:pPr>
            <a:r>
              <a:rPr lang="en-US"/>
              <a:t>• Major system functions are listed and described, including critical system inputs and outputs. </a:t>
            </a:r>
          </a:p>
          <a:p>
            <a:pPr marL="0" indent="0">
              <a:buNone/>
            </a:pPr>
            <a:r>
              <a:rPr lang="en-US"/>
              <a:t>A flowchart of major functions is developed. The process the developer will use is summarized as follows: </a:t>
            </a:r>
          </a:p>
          <a:p>
            <a:pPr marL="0" indent="0">
              <a:buNone/>
            </a:pPr>
            <a:r>
              <a:rPr lang="en-US"/>
              <a:t>Gain a complete understanding of the user's mental model based upon: </a:t>
            </a:r>
          </a:p>
          <a:p>
            <a:pPr marL="0" indent="0">
              <a:buNone/>
            </a:pPr>
            <a:r>
              <a:rPr lang="en-US"/>
              <a:t>• The user's needs and the user's profile. </a:t>
            </a:r>
          </a:p>
          <a:p>
            <a:pPr marL="0" indent="0">
              <a:buNone/>
            </a:pPr>
            <a:r>
              <a:rPr lang="en-US"/>
              <a:t>• A user task analysis. </a:t>
            </a:r>
          </a:p>
          <a:p>
            <a:pPr marL="0" indent="0">
              <a:buNone/>
            </a:pPr>
            <a:r>
              <a:rPr lang="en-US"/>
              <a:t>• Develop a conceptual model of the system based upon the user's mental model. </a:t>
            </a:r>
          </a:p>
          <a:p>
            <a:pPr marL="0" indent="0">
              <a:buNone/>
            </a:pPr>
            <a:r>
              <a:rPr lang="en-US"/>
              <a:t>This includes: • Defining objects. • Developing metaphors. </a:t>
            </a:r>
          </a:p>
        </p:txBody>
      </p:sp>
    </p:spTree>
    <p:extLst>
      <p:ext uri="{BB962C8B-B14F-4D97-AF65-F5344CB8AC3E}">
        <p14:creationId xmlns:p14="http://schemas.microsoft.com/office/powerpoint/2010/main" xmlns="" val="18960403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40EA71-C0A4-400C-B0E8-67EC802D4D61}"/>
              </a:ext>
            </a:extLst>
          </p:cNvPr>
          <p:cNvSpPr>
            <a:spLocks noGrp="1"/>
          </p:cNvSpPr>
          <p:nvPr>
            <p:ph type="title"/>
          </p:nvPr>
        </p:nvSpPr>
        <p:spPr/>
        <p:txBody>
          <a:bodyPr/>
          <a:lstStyle/>
          <a:p>
            <a:pPr algn="ctr"/>
            <a:r>
              <a:rPr lang="en-US"/>
              <a:t>UNDERSTANDING THE USER'S MENTAL MODEL</a:t>
            </a:r>
            <a:endParaRPr lang="en-IN"/>
          </a:p>
        </p:txBody>
      </p:sp>
      <p:sp>
        <p:nvSpPr>
          <p:cNvPr id="3" name="Content Placeholder 2">
            <a:extLst>
              <a:ext uri="{FF2B5EF4-FFF2-40B4-BE49-F238E27FC236}">
                <a16:creationId xmlns:a16="http://schemas.microsoft.com/office/drawing/2014/main" xmlns="" id="{2D4E0318-F7B3-491B-8B10-82438229798E}"/>
              </a:ext>
            </a:extLst>
          </p:cNvPr>
          <p:cNvSpPr>
            <a:spLocks noGrp="1"/>
          </p:cNvSpPr>
          <p:nvPr>
            <p:ph idx="1"/>
          </p:nvPr>
        </p:nvSpPr>
        <p:spPr/>
        <p:txBody>
          <a:bodyPr>
            <a:normAutofit fontScale="92500" lnSpcReduction="10000"/>
          </a:bodyPr>
          <a:lstStyle/>
          <a:p>
            <a:pPr marL="0" indent="0">
              <a:buNone/>
            </a:pPr>
            <a:r>
              <a:rPr lang="en-US"/>
              <a:t>The next phase in interface design is to thoroughly describe the expected system user or users and their current tasks. </a:t>
            </a:r>
          </a:p>
          <a:p>
            <a:pPr marL="0" indent="0">
              <a:buNone/>
            </a:pPr>
            <a:r>
              <a:rPr lang="en-US"/>
              <a:t>• The former will be derived from the kinds of information collected in Step 1 "Understand the User or Client," and the requirements analysis techniques described above. </a:t>
            </a:r>
          </a:p>
          <a:p>
            <a:pPr marL="0" indent="0">
              <a:buNone/>
            </a:pPr>
            <a:r>
              <a:rPr lang="en-US"/>
              <a:t>• A goal of task analysis, and a goal of understanding the user, is to gain a picture of the user's mental model. </a:t>
            </a:r>
          </a:p>
          <a:p>
            <a:pPr marL="0" indent="0">
              <a:buNone/>
            </a:pPr>
            <a:r>
              <a:rPr lang="en-US"/>
              <a:t>• A mental model is an internal representation of a person's current conceptualization and understanding of something. </a:t>
            </a:r>
          </a:p>
          <a:p>
            <a:pPr marL="0" indent="0">
              <a:buNone/>
            </a:pPr>
            <a:r>
              <a:rPr lang="en-US"/>
              <a:t>• Mental models are gradually developed in order to understand, explain, and do something. </a:t>
            </a:r>
          </a:p>
        </p:txBody>
      </p:sp>
    </p:spTree>
    <p:extLst>
      <p:ext uri="{BB962C8B-B14F-4D97-AF65-F5344CB8AC3E}">
        <p14:creationId xmlns:p14="http://schemas.microsoft.com/office/powerpoint/2010/main" xmlns="" val="10485507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40EA71-C0A4-400C-B0E8-67EC802D4D61}"/>
              </a:ext>
            </a:extLst>
          </p:cNvPr>
          <p:cNvSpPr>
            <a:spLocks noGrp="1"/>
          </p:cNvSpPr>
          <p:nvPr>
            <p:ph type="title"/>
          </p:nvPr>
        </p:nvSpPr>
        <p:spPr/>
        <p:txBody>
          <a:bodyPr/>
          <a:lstStyle/>
          <a:p>
            <a:pPr algn="ctr"/>
            <a:r>
              <a:rPr lang="en-IN"/>
              <a:t>DEVELOPING CONCEPTUAL MODELS</a:t>
            </a:r>
          </a:p>
        </p:txBody>
      </p:sp>
      <p:sp>
        <p:nvSpPr>
          <p:cNvPr id="3" name="Content Placeholder 2">
            <a:extLst>
              <a:ext uri="{FF2B5EF4-FFF2-40B4-BE49-F238E27FC236}">
                <a16:creationId xmlns:a16="http://schemas.microsoft.com/office/drawing/2014/main" xmlns="" id="{2D4E0318-F7B3-491B-8B10-82438229798E}"/>
              </a:ext>
            </a:extLst>
          </p:cNvPr>
          <p:cNvSpPr>
            <a:spLocks noGrp="1"/>
          </p:cNvSpPr>
          <p:nvPr>
            <p:ph idx="1"/>
          </p:nvPr>
        </p:nvSpPr>
        <p:spPr/>
        <p:txBody>
          <a:bodyPr>
            <a:normAutofit fontScale="77500" lnSpcReduction="20000"/>
          </a:bodyPr>
          <a:lstStyle/>
          <a:p>
            <a:pPr marL="0" indent="0">
              <a:buNone/>
            </a:pPr>
            <a:r>
              <a:rPr lang="en-US"/>
              <a:t>Since mental models are influenced by a person’s experiences, and people have different experiences, no two user mental models are likely to be exactly the same. </a:t>
            </a:r>
          </a:p>
          <a:p>
            <a:pPr marL="0" indent="0">
              <a:buNone/>
            </a:pPr>
            <a:r>
              <a:rPr lang="en-US"/>
              <a:t>• Each person looks at the interface from a slightly different perspective. The goal of the designer is to facilitate for the user the development of useful mental model of the system. </a:t>
            </a:r>
          </a:p>
          <a:p>
            <a:pPr marL="0" indent="0">
              <a:buNone/>
            </a:pPr>
            <a:r>
              <a:rPr lang="en-US"/>
              <a:t>• This is accomplished by presenting to the user a meaningful conceptual model of the system . </a:t>
            </a:r>
          </a:p>
          <a:p>
            <a:pPr marL="0" indent="0">
              <a:buNone/>
            </a:pPr>
            <a:r>
              <a:rPr lang="en-US"/>
              <a:t>• When the user then encounters the system, his or her existing mental model will, hopefully, mesh well with the system's conceptual model.</a:t>
            </a:r>
          </a:p>
          <a:p>
            <a:pPr marL="0" indent="0">
              <a:buNone/>
            </a:pPr>
            <a:r>
              <a:rPr lang="en-US"/>
              <a:t> • As a person works with a system, he or she then develops a mental model of the system. </a:t>
            </a:r>
          </a:p>
          <a:p>
            <a:pPr marL="0" indent="0">
              <a:buNone/>
            </a:pPr>
            <a:r>
              <a:rPr lang="en-US"/>
              <a:t>• The system mental model the user derives is based upon system's behavior, including factors such as the system inputs, actions, outputs (including screens and messages), and its feedback and guidance characteristics, all of which are components of the conceptual model. </a:t>
            </a:r>
          </a:p>
        </p:txBody>
      </p:sp>
    </p:spTree>
    <p:extLst>
      <p:ext uri="{BB962C8B-B14F-4D97-AF65-F5344CB8AC3E}">
        <p14:creationId xmlns:p14="http://schemas.microsoft.com/office/powerpoint/2010/main" xmlns="" val="14165841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40EA71-C0A4-400C-B0E8-67EC802D4D61}"/>
              </a:ext>
            </a:extLst>
          </p:cNvPr>
          <p:cNvSpPr>
            <a:spLocks noGrp="1"/>
          </p:cNvSpPr>
          <p:nvPr>
            <p:ph type="title"/>
          </p:nvPr>
        </p:nvSpPr>
        <p:spPr/>
        <p:txBody>
          <a:bodyPr/>
          <a:lstStyle/>
          <a:p>
            <a:pPr algn="ctr"/>
            <a:r>
              <a:rPr lang="en-IN"/>
              <a:t>SCREEN DESIGNING</a:t>
            </a:r>
          </a:p>
        </p:txBody>
      </p:sp>
      <p:sp>
        <p:nvSpPr>
          <p:cNvPr id="3" name="Content Placeholder 2">
            <a:extLst>
              <a:ext uri="{FF2B5EF4-FFF2-40B4-BE49-F238E27FC236}">
                <a16:creationId xmlns:a16="http://schemas.microsoft.com/office/drawing/2014/main" xmlns="" id="{2D4E0318-F7B3-491B-8B10-82438229798E}"/>
              </a:ext>
            </a:extLst>
          </p:cNvPr>
          <p:cNvSpPr>
            <a:spLocks noGrp="1"/>
          </p:cNvSpPr>
          <p:nvPr>
            <p:ph idx="1"/>
          </p:nvPr>
        </p:nvSpPr>
        <p:spPr>
          <a:xfrm>
            <a:off x="838200" y="1825625"/>
            <a:ext cx="10515600" cy="4797812"/>
          </a:xfrm>
        </p:spPr>
        <p:txBody>
          <a:bodyPr>
            <a:normAutofit fontScale="77500" lnSpcReduction="20000"/>
          </a:bodyPr>
          <a:lstStyle/>
          <a:p>
            <a:pPr marL="0" indent="0">
              <a:buNone/>
            </a:pPr>
            <a:r>
              <a:rPr lang="en-US"/>
              <a:t>How to distract the screen user </a:t>
            </a:r>
          </a:p>
          <a:p>
            <a:pPr marL="0" indent="0">
              <a:buNone/>
            </a:pPr>
            <a:r>
              <a:rPr lang="en-US"/>
              <a:t>• Unclear captions </a:t>
            </a:r>
          </a:p>
          <a:p>
            <a:pPr marL="0" indent="0">
              <a:buNone/>
            </a:pPr>
            <a:r>
              <a:rPr lang="en-US"/>
              <a:t>• Improper type and graphic emphasis </a:t>
            </a:r>
          </a:p>
          <a:p>
            <a:pPr marL="0" indent="0">
              <a:buNone/>
            </a:pPr>
            <a:r>
              <a:rPr lang="en-US"/>
              <a:t>• Misleading headings </a:t>
            </a:r>
          </a:p>
          <a:p>
            <a:pPr marL="0" indent="0">
              <a:buNone/>
            </a:pPr>
            <a:r>
              <a:rPr lang="en-US"/>
              <a:t>• Irrelevant and unnecessary headings </a:t>
            </a:r>
          </a:p>
          <a:p>
            <a:pPr marL="0" indent="0">
              <a:buNone/>
            </a:pPr>
            <a:r>
              <a:rPr lang="en-US"/>
              <a:t>• Inefficient results</a:t>
            </a:r>
          </a:p>
          <a:p>
            <a:pPr marL="0" indent="0">
              <a:buNone/>
            </a:pPr>
            <a:r>
              <a:rPr lang="en-US"/>
              <a:t> • Clustered and cramped layout </a:t>
            </a:r>
          </a:p>
          <a:p>
            <a:pPr marL="0" indent="0">
              <a:buNone/>
            </a:pPr>
            <a:r>
              <a:rPr lang="en-US"/>
              <a:t>Variety of distractions </a:t>
            </a:r>
          </a:p>
          <a:p>
            <a:pPr marL="0" indent="0">
              <a:buNone/>
            </a:pPr>
            <a:r>
              <a:rPr lang="en-US"/>
              <a:t>• Numerous audio and visual interruptions </a:t>
            </a:r>
          </a:p>
          <a:p>
            <a:pPr marL="0" indent="0">
              <a:buNone/>
            </a:pPr>
            <a:r>
              <a:rPr lang="en-US"/>
              <a:t>• Extensive visual clutter </a:t>
            </a:r>
          </a:p>
          <a:p>
            <a:pPr marL="0" indent="0">
              <a:buNone/>
            </a:pPr>
            <a:r>
              <a:rPr lang="en-US"/>
              <a:t>• Poor information readability </a:t>
            </a:r>
          </a:p>
          <a:p>
            <a:pPr marL="0" indent="0">
              <a:buNone/>
            </a:pPr>
            <a:r>
              <a:rPr lang="en-US"/>
              <a:t>• In comprehensible screen components </a:t>
            </a:r>
          </a:p>
          <a:p>
            <a:pPr marL="0" indent="0">
              <a:buNone/>
            </a:pPr>
            <a:r>
              <a:rPr lang="en-US"/>
              <a:t>• Confusing and inefficient navigation • Inefficient operations • Excessive or inefficient page scrolling • Information overload • Design in </a:t>
            </a:r>
            <a:r>
              <a:rPr lang="en-US" err="1"/>
              <a:t>consistenc</a:t>
            </a:r>
            <a:endParaRPr lang="en-US"/>
          </a:p>
        </p:txBody>
      </p:sp>
    </p:spTree>
    <p:extLst>
      <p:ext uri="{BB962C8B-B14F-4D97-AF65-F5344CB8AC3E}">
        <p14:creationId xmlns:p14="http://schemas.microsoft.com/office/powerpoint/2010/main" xmlns="" val="1303511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40EA71-C0A4-400C-B0E8-67EC802D4D61}"/>
              </a:ext>
            </a:extLst>
          </p:cNvPr>
          <p:cNvSpPr>
            <a:spLocks noGrp="1"/>
          </p:cNvSpPr>
          <p:nvPr>
            <p:ph type="title"/>
          </p:nvPr>
        </p:nvSpPr>
        <p:spPr/>
        <p:txBody>
          <a:bodyPr/>
          <a:lstStyle/>
          <a:p>
            <a:pPr algn="ctr"/>
            <a:r>
              <a:rPr lang="en-IN"/>
              <a:t>SCREEN MEANING AND PURPOSE </a:t>
            </a:r>
          </a:p>
        </p:txBody>
      </p:sp>
      <p:sp>
        <p:nvSpPr>
          <p:cNvPr id="3" name="Content Placeholder 2">
            <a:extLst>
              <a:ext uri="{FF2B5EF4-FFF2-40B4-BE49-F238E27FC236}">
                <a16:creationId xmlns:a16="http://schemas.microsoft.com/office/drawing/2014/main" xmlns="" id="{2D4E0318-F7B3-491B-8B10-82438229798E}"/>
              </a:ext>
            </a:extLst>
          </p:cNvPr>
          <p:cNvSpPr>
            <a:spLocks noGrp="1"/>
          </p:cNvSpPr>
          <p:nvPr>
            <p:ph idx="1"/>
          </p:nvPr>
        </p:nvSpPr>
        <p:spPr>
          <a:xfrm>
            <a:off x="838200" y="1825625"/>
            <a:ext cx="10515600" cy="4797812"/>
          </a:xfrm>
        </p:spPr>
        <p:txBody>
          <a:bodyPr>
            <a:normAutofit fontScale="92500" lnSpcReduction="20000"/>
          </a:bodyPr>
          <a:lstStyle/>
          <a:p>
            <a:pPr marL="0" indent="0">
              <a:buNone/>
            </a:pPr>
            <a:r>
              <a:rPr lang="en-US"/>
              <a:t>Each screen element </a:t>
            </a:r>
          </a:p>
          <a:p>
            <a:pPr marL="0" indent="0">
              <a:buNone/>
            </a:pPr>
            <a:r>
              <a:rPr lang="en-US"/>
              <a:t>• Every control </a:t>
            </a:r>
          </a:p>
          <a:p>
            <a:pPr marL="0" indent="0">
              <a:buNone/>
            </a:pPr>
            <a:r>
              <a:rPr lang="en-US"/>
              <a:t>• All text </a:t>
            </a:r>
          </a:p>
          <a:p>
            <a:pPr marL="0" indent="0">
              <a:buNone/>
            </a:pPr>
            <a:r>
              <a:rPr lang="en-US"/>
              <a:t>• Screen organization </a:t>
            </a:r>
          </a:p>
          <a:p>
            <a:pPr marL="0" indent="0">
              <a:buNone/>
            </a:pPr>
            <a:r>
              <a:rPr lang="en-US"/>
              <a:t>• All emphasis </a:t>
            </a:r>
          </a:p>
          <a:p>
            <a:pPr marL="0" indent="0">
              <a:buNone/>
            </a:pPr>
            <a:r>
              <a:rPr lang="en-US"/>
              <a:t>• Each color </a:t>
            </a:r>
          </a:p>
          <a:p>
            <a:pPr marL="0" indent="0">
              <a:buNone/>
            </a:pPr>
            <a:r>
              <a:rPr lang="en-US"/>
              <a:t>• Every graphic </a:t>
            </a:r>
          </a:p>
          <a:p>
            <a:pPr marL="0" indent="0">
              <a:buNone/>
            </a:pPr>
            <a:r>
              <a:rPr lang="en-US"/>
              <a:t>• All screen animation </a:t>
            </a:r>
          </a:p>
          <a:p>
            <a:pPr marL="0" indent="0">
              <a:buNone/>
            </a:pPr>
            <a:r>
              <a:rPr lang="en-US"/>
              <a:t>• All forms of feedback </a:t>
            </a:r>
          </a:p>
          <a:p>
            <a:pPr marL="0" indent="0">
              <a:buNone/>
            </a:pPr>
            <a:r>
              <a:rPr lang="en-US"/>
              <a:t>Must </a:t>
            </a:r>
          </a:p>
          <a:p>
            <a:pPr marL="0" indent="0">
              <a:buNone/>
            </a:pPr>
            <a:r>
              <a:rPr lang="en-US"/>
              <a:t>• Have meaning to screen users </a:t>
            </a:r>
          </a:p>
          <a:p>
            <a:pPr marL="0" indent="0">
              <a:buNone/>
            </a:pPr>
            <a:r>
              <a:rPr lang="en-US"/>
              <a:t>• Serve a purpose in performing task organizing screen elements</a:t>
            </a:r>
          </a:p>
        </p:txBody>
      </p:sp>
    </p:spTree>
    <p:extLst>
      <p:ext uri="{BB962C8B-B14F-4D97-AF65-F5344CB8AC3E}">
        <p14:creationId xmlns:p14="http://schemas.microsoft.com/office/powerpoint/2010/main" xmlns="" val="1544141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40EA71-C0A4-400C-B0E8-67EC802D4D61}"/>
              </a:ext>
            </a:extLst>
          </p:cNvPr>
          <p:cNvSpPr>
            <a:spLocks noGrp="1"/>
          </p:cNvSpPr>
          <p:nvPr>
            <p:ph type="title"/>
          </p:nvPr>
        </p:nvSpPr>
        <p:spPr/>
        <p:txBody>
          <a:bodyPr/>
          <a:lstStyle/>
          <a:p>
            <a:pPr algn="ctr"/>
            <a:r>
              <a:rPr lang="en-US"/>
              <a:t>ORDERING OF SCREEN DATA &amp; CONTENT</a:t>
            </a:r>
            <a:endParaRPr lang="en-IN"/>
          </a:p>
        </p:txBody>
      </p:sp>
      <p:sp>
        <p:nvSpPr>
          <p:cNvPr id="3" name="Content Placeholder 2">
            <a:extLst>
              <a:ext uri="{FF2B5EF4-FFF2-40B4-BE49-F238E27FC236}">
                <a16:creationId xmlns:a16="http://schemas.microsoft.com/office/drawing/2014/main" xmlns="" id="{2D4E0318-F7B3-491B-8B10-82438229798E}"/>
              </a:ext>
            </a:extLst>
          </p:cNvPr>
          <p:cNvSpPr>
            <a:spLocks noGrp="1"/>
          </p:cNvSpPr>
          <p:nvPr>
            <p:ph idx="1"/>
          </p:nvPr>
        </p:nvSpPr>
        <p:spPr>
          <a:xfrm>
            <a:off x="838200" y="1825625"/>
            <a:ext cx="10515600" cy="4797812"/>
          </a:xfrm>
        </p:spPr>
        <p:txBody>
          <a:bodyPr>
            <a:normAutofit/>
          </a:bodyPr>
          <a:lstStyle/>
          <a:p>
            <a:r>
              <a:rPr lang="en-US"/>
              <a:t>Form groups that cover all possibilities.</a:t>
            </a:r>
          </a:p>
          <a:p>
            <a:r>
              <a:rPr lang="en-US"/>
              <a:t>Ensure that information is visible. </a:t>
            </a:r>
          </a:p>
          <a:p>
            <a:r>
              <a:rPr lang="en-US"/>
              <a:t>Ensure that only information relative to task is presented on screen.</a:t>
            </a:r>
          </a:p>
          <a:p>
            <a:r>
              <a:rPr lang="en-US"/>
              <a:t>Organizational scheme is to minimize number of information variables. </a:t>
            </a:r>
          </a:p>
          <a:p>
            <a:r>
              <a:rPr lang="en-US"/>
              <a:t>Upper left starting point</a:t>
            </a:r>
          </a:p>
          <a:p>
            <a:r>
              <a:rPr lang="en-US"/>
              <a:t>Provide an obvious starting point in the screen’s upper left Corner.</a:t>
            </a:r>
          </a:p>
        </p:txBody>
      </p:sp>
    </p:spTree>
    <p:extLst>
      <p:ext uri="{BB962C8B-B14F-4D97-AF65-F5344CB8AC3E}">
        <p14:creationId xmlns:p14="http://schemas.microsoft.com/office/powerpoint/2010/main" xmlns="" val="1887738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4F9457-D8FA-4C03-A378-1ACB3BFD3479}"/>
              </a:ext>
            </a:extLst>
          </p:cNvPr>
          <p:cNvSpPr>
            <a:spLocks noGrp="1"/>
          </p:cNvSpPr>
          <p:nvPr>
            <p:ph type="title"/>
          </p:nvPr>
        </p:nvSpPr>
        <p:spPr/>
        <p:txBody>
          <a:bodyPr/>
          <a:lstStyle/>
          <a:p>
            <a:pPr algn="ctr"/>
            <a:r>
              <a:rPr lang="en-US" dirty="0"/>
              <a:t>DEFINITION &amp; GOALS</a:t>
            </a:r>
            <a:endParaRPr lang="en-IN" dirty="0"/>
          </a:p>
        </p:txBody>
      </p:sp>
      <p:sp>
        <p:nvSpPr>
          <p:cNvPr id="3" name="Content Placeholder 2">
            <a:extLst>
              <a:ext uri="{FF2B5EF4-FFF2-40B4-BE49-F238E27FC236}">
                <a16:creationId xmlns:a16="http://schemas.microsoft.com/office/drawing/2014/main" xmlns="" id="{767AAAAF-943A-4372-8555-01387DF46413}"/>
              </a:ext>
            </a:extLst>
          </p:cNvPr>
          <p:cNvSpPr>
            <a:spLocks noGrp="1"/>
          </p:cNvSpPr>
          <p:nvPr>
            <p:ph sz="quarter" idx="1"/>
          </p:nvPr>
        </p:nvSpPr>
        <p:spPr/>
        <p:txBody>
          <a:bodyPr>
            <a:normAutofit lnSpcReduction="10000"/>
          </a:bodyPr>
          <a:lstStyle/>
          <a:p>
            <a:r>
              <a:rPr lang="en-US" dirty="0"/>
              <a:t>DEFINITION </a:t>
            </a:r>
          </a:p>
          <a:p>
            <a:pPr marL="0" indent="0">
              <a:buNone/>
            </a:pPr>
            <a:r>
              <a:rPr lang="en-US" dirty="0"/>
              <a:t> "Human-computer interaction is a discipline concerned with the design, evaluation and implementation of interactive computing systems for human use and with the study of major phenomena surrounding them.“</a:t>
            </a:r>
          </a:p>
          <a:p>
            <a:r>
              <a:rPr lang="en-US" dirty="0"/>
              <a:t> GOALS </a:t>
            </a:r>
          </a:p>
          <a:p>
            <a:r>
              <a:rPr lang="en-US" dirty="0"/>
              <a:t> A basic goal of HCI is – to improve the interactions between users and computers – by making computers more usable and receptive to the user's needs. </a:t>
            </a:r>
          </a:p>
          <a:p>
            <a:r>
              <a:rPr lang="en-US" dirty="0"/>
              <a:t>A long term goal of HCI is – to design systems that minimize the barrier between the human's cognitive model of what they want – to accomplish and the computer's understanding of the user's task</a:t>
            </a:r>
            <a:endParaRPr lang="en-IN" dirty="0"/>
          </a:p>
        </p:txBody>
      </p:sp>
    </p:spTree>
    <p:extLst>
      <p:ext uri="{BB962C8B-B14F-4D97-AF65-F5344CB8AC3E}">
        <p14:creationId xmlns:p14="http://schemas.microsoft.com/office/powerpoint/2010/main" xmlns="" val="2058061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40EA71-C0A4-400C-B0E8-67EC802D4D61}"/>
              </a:ext>
            </a:extLst>
          </p:cNvPr>
          <p:cNvSpPr>
            <a:spLocks noGrp="1"/>
          </p:cNvSpPr>
          <p:nvPr>
            <p:ph type="title"/>
          </p:nvPr>
        </p:nvSpPr>
        <p:spPr/>
        <p:txBody>
          <a:bodyPr/>
          <a:lstStyle/>
          <a:p>
            <a:pPr algn="ctr"/>
            <a:endParaRPr lang="en-IN"/>
          </a:p>
        </p:txBody>
      </p:sp>
      <p:pic>
        <p:nvPicPr>
          <p:cNvPr id="5" name="Content Placeholder 4">
            <a:extLst>
              <a:ext uri="{FF2B5EF4-FFF2-40B4-BE49-F238E27FC236}">
                <a16:creationId xmlns:a16="http://schemas.microsoft.com/office/drawing/2014/main" xmlns="" id="{9FA34FF2-B650-4AA6-842D-AD613EFA7E9D}"/>
              </a:ext>
            </a:extLst>
          </p:cNvPr>
          <p:cNvPicPr>
            <a:picLocks noGrp="1" noChangeAspect="1"/>
          </p:cNvPicPr>
          <p:nvPr>
            <p:ph idx="1"/>
          </p:nvPr>
        </p:nvPicPr>
        <p:blipFill>
          <a:blip r:embed="rId2"/>
          <a:stretch>
            <a:fillRect/>
          </a:stretch>
        </p:blipFill>
        <p:spPr>
          <a:xfrm>
            <a:off x="2495550" y="2314575"/>
            <a:ext cx="7200900" cy="3819525"/>
          </a:xfrm>
        </p:spPr>
      </p:pic>
    </p:spTree>
    <p:extLst>
      <p:ext uri="{BB962C8B-B14F-4D97-AF65-F5344CB8AC3E}">
        <p14:creationId xmlns:p14="http://schemas.microsoft.com/office/powerpoint/2010/main" xmlns="" val="39607545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40EA71-C0A4-400C-B0E8-67EC802D4D61}"/>
              </a:ext>
            </a:extLst>
          </p:cNvPr>
          <p:cNvSpPr>
            <a:spLocks noGrp="1"/>
          </p:cNvSpPr>
          <p:nvPr>
            <p:ph type="title"/>
          </p:nvPr>
        </p:nvSpPr>
        <p:spPr/>
        <p:txBody>
          <a:bodyPr/>
          <a:lstStyle/>
          <a:p>
            <a:pPr algn="ctr"/>
            <a:endParaRPr lang="en-IN"/>
          </a:p>
        </p:txBody>
      </p:sp>
      <p:sp>
        <p:nvSpPr>
          <p:cNvPr id="4" name="Content Placeholder 3">
            <a:extLst>
              <a:ext uri="{FF2B5EF4-FFF2-40B4-BE49-F238E27FC236}">
                <a16:creationId xmlns:a16="http://schemas.microsoft.com/office/drawing/2014/main" xmlns="" id="{60481D40-378F-41E2-9039-C929582E8F63}"/>
              </a:ext>
            </a:extLst>
          </p:cNvPr>
          <p:cNvSpPr>
            <a:spLocks noGrp="1"/>
          </p:cNvSpPr>
          <p:nvPr>
            <p:ph idx="1"/>
          </p:nvPr>
        </p:nvSpPr>
        <p:spPr/>
        <p:txBody>
          <a:bodyPr/>
          <a:lstStyle/>
          <a:p>
            <a:endParaRPr lang="en-IN"/>
          </a:p>
        </p:txBody>
      </p:sp>
      <p:pic>
        <p:nvPicPr>
          <p:cNvPr id="7" name="Picture 6">
            <a:extLst>
              <a:ext uri="{FF2B5EF4-FFF2-40B4-BE49-F238E27FC236}">
                <a16:creationId xmlns:a16="http://schemas.microsoft.com/office/drawing/2014/main" xmlns="" id="{726E9B2B-9824-4BFC-99CD-3044FA42FECF}"/>
              </a:ext>
            </a:extLst>
          </p:cNvPr>
          <p:cNvPicPr>
            <a:picLocks noChangeAspect="1"/>
          </p:cNvPicPr>
          <p:nvPr/>
        </p:nvPicPr>
        <p:blipFill>
          <a:blip r:embed="rId2"/>
          <a:stretch>
            <a:fillRect/>
          </a:stretch>
        </p:blipFill>
        <p:spPr>
          <a:xfrm>
            <a:off x="2328862" y="1690688"/>
            <a:ext cx="7534275" cy="4387422"/>
          </a:xfrm>
          <a:prstGeom prst="rect">
            <a:avLst/>
          </a:prstGeom>
        </p:spPr>
      </p:pic>
    </p:spTree>
    <p:extLst>
      <p:ext uri="{BB962C8B-B14F-4D97-AF65-F5344CB8AC3E}">
        <p14:creationId xmlns:p14="http://schemas.microsoft.com/office/powerpoint/2010/main" xmlns="" val="34270088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40EA71-C0A4-400C-B0E8-67EC802D4D61}"/>
              </a:ext>
            </a:extLst>
          </p:cNvPr>
          <p:cNvSpPr>
            <a:spLocks noGrp="1"/>
          </p:cNvSpPr>
          <p:nvPr>
            <p:ph type="title"/>
          </p:nvPr>
        </p:nvSpPr>
        <p:spPr/>
        <p:txBody>
          <a:bodyPr/>
          <a:lstStyle/>
          <a:p>
            <a:pPr algn="ctr"/>
            <a:endParaRPr lang="en-IN"/>
          </a:p>
        </p:txBody>
      </p:sp>
      <p:sp>
        <p:nvSpPr>
          <p:cNvPr id="4" name="Content Placeholder 3">
            <a:extLst>
              <a:ext uri="{FF2B5EF4-FFF2-40B4-BE49-F238E27FC236}">
                <a16:creationId xmlns:a16="http://schemas.microsoft.com/office/drawing/2014/main" xmlns="" id="{60481D40-378F-41E2-9039-C929582E8F63}"/>
              </a:ext>
            </a:extLst>
          </p:cNvPr>
          <p:cNvSpPr>
            <a:spLocks noGrp="1"/>
          </p:cNvSpPr>
          <p:nvPr>
            <p:ph idx="1"/>
          </p:nvPr>
        </p:nvSpPr>
        <p:spPr/>
        <p:txBody>
          <a:bodyPr/>
          <a:lstStyle/>
          <a:p>
            <a:endParaRPr lang="en-IN"/>
          </a:p>
        </p:txBody>
      </p:sp>
      <p:pic>
        <p:nvPicPr>
          <p:cNvPr id="5" name="Picture 4">
            <a:extLst>
              <a:ext uri="{FF2B5EF4-FFF2-40B4-BE49-F238E27FC236}">
                <a16:creationId xmlns:a16="http://schemas.microsoft.com/office/drawing/2014/main" xmlns="" id="{4642DA98-CF62-47DB-8635-16FF674A3A86}"/>
              </a:ext>
            </a:extLst>
          </p:cNvPr>
          <p:cNvPicPr>
            <a:picLocks noChangeAspect="1"/>
          </p:cNvPicPr>
          <p:nvPr/>
        </p:nvPicPr>
        <p:blipFill>
          <a:blip r:embed="rId2"/>
          <a:stretch>
            <a:fillRect/>
          </a:stretch>
        </p:blipFill>
        <p:spPr>
          <a:xfrm>
            <a:off x="2571750" y="2182019"/>
            <a:ext cx="7048500" cy="3638550"/>
          </a:xfrm>
          <a:prstGeom prst="rect">
            <a:avLst/>
          </a:prstGeom>
        </p:spPr>
      </p:pic>
    </p:spTree>
    <p:extLst>
      <p:ext uri="{BB962C8B-B14F-4D97-AF65-F5344CB8AC3E}">
        <p14:creationId xmlns:p14="http://schemas.microsoft.com/office/powerpoint/2010/main" xmlns="" val="22838275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40EA71-C0A4-400C-B0E8-67EC802D4D61}"/>
              </a:ext>
            </a:extLst>
          </p:cNvPr>
          <p:cNvSpPr>
            <a:spLocks noGrp="1"/>
          </p:cNvSpPr>
          <p:nvPr>
            <p:ph type="title"/>
          </p:nvPr>
        </p:nvSpPr>
        <p:spPr/>
        <p:txBody>
          <a:bodyPr/>
          <a:lstStyle/>
          <a:p>
            <a:pPr algn="ctr"/>
            <a:endParaRPr lang="en-IN"/>
          </a:p>
        </p:txBody>
      </p:sp>
      <p:sp>
        <p:nvSpPr>
          <p:cNvPr id="4" name="Content Placeholder 3">
            <a:extLst>
              <a:ext uri="{FF2B5EF4-FFF2-40B4-BE49-F238E27FC236}">
                <a16:creationId xmlns:a16="http://schemas.microsoft.com/office/drawing/2014/main" xmlns="" id="{60481D40-378F-41E2-9039-C929582E8F63}"/>
              </a:ext>
            </a:extLst>
          </p:cNvPr>
          <p:cNvSpPr>
            <a:spLocks noGrp="1"/>
          </p:cNvSpPr>
          <p:nvPr>
            <p:ph idx="1"/>
          </p:nvPr>
        </p:nvSpPr>
        <p:spPr/>
        <p:txBody>
          <a:bodyPr/>
          <a:lstStyle/>
          <a:p>
            <a:endParaRPr lang="en-IN"/>
          </a:p>
        </p:txBody>
      </p:sp>
      <p:pic>
        <p:nvPicPr>
          <p:cNvPr id="6" name="Picture 5">
            <a:extLst>
              <a:ext uri="{FF2B5EF4-FFF2-40B4-BE49-F238E27FC236}">
                <a16:creationId xmlns:a16="http://schemas.microsoft.com/office/drawing/2014/main" xmlns="" id="{9925C880-3E60-479D-91D1-AA4A72058B99}"/>
              </a:ext>
            </a:extLst>
          </p:cNvPr>
          <p:cNvPicPr>
            <a:picLocks noChangeAspect="1"/>
          </p:cNvPicPr>
          <p:nvPr/>
        </p:nvPicPr>
        <p:blipFill>
          <a:blip r:embed="rId2"/>
          <a:stretch>
            <a:fillRect/>
          </a:stretch>
        </p:blipFill>
        <p:spPr>
          <a:xfrm>
            <a:off x="2147887" y="1157584"/>
            <a:ext cx="7896225" cy="5114925"/>
          </a:xfrm>
          <a:prstGeom prst="rect">
            <a:avLst/>
          </a:prstGeom>
        </p:spPr>
      </p:pic>
    </p:spTree>
    <p:extLst>
      <p:ext uri="{BB962C8B-B14F-4D97-AF65-F5344CB8AC3E}">
        <p14:creationId xmlns:p14="http://schemas.microsoft.com/office/powerpoint/2010/main" xmlns="" val="26432675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40EA71-C0A4-400C-B0E8-67EC802D4D61}"/>
              </a:ext>
            </a:extLst>
          </p:cNvPr>
          <p:cNvSpPr>
            <a:spLocks noGrp="1"/>
          </p:cNvSpPr>
          <p:nvPr>
            <p:ph type="title"/>
          </p:nvPr>
        </p:nvSpPr>
        <p:spPr/>
        <p:txBody>
          <a:bodyPr/>
          <a:lstStyle/>
          <a:p>
            <a:pPr algn="ctr"/>
            <a:endParaRPr lang="en-IN"/>
          </a:p>
        </p:txBody>
      </p:sp>
      <p:sp>
        <p:nvSpPr>
          <p:cNvPr id="4" name="Content Placeholder 3">
            <a:extLst>
              <a:ext uri="{FF2B5EF4-FFF2-40B4-BE49-F238E27FC236}">
                <a16:creationId xmlns:a16="http://schemas.microsoft.com/office/drawing/2014/main" xmlns="" id="{60481D40-378F-41E2-9039-C929582E8F63}"/>
              </a:ext>
            </a:extLst>
          </p:cNvPr>
          <p:cNvSpPr>
            <a:spLocks noGrp="1"/>
          </p:cNvSpPr>
          <p:nvPr>
            <p:ph idx="1"/>
          </p:nvPr>
        </p:nvSpPr>
        <p:spPr/>
        <p:txBody>
          <a:bodyPr/>
          <a:lstStyle/>
          <a:p>
            <a:endParaRPr lang="en-IN"/>
          </a:p>
        </p:txBody>
      </p:sp>
      <p:pic>
        <p:nvPicPr>
          <p:cNvPr id="5" name="Picture 4">
            <a:extLst>
              <a:ext uri="{FF2B5EF4-FFF2-40B4-BE49-F238E27FC236}">
                <a16:creationId xmlns:a16="http://schemas.microsoft.com/office/drawing/2014/main" xmlns="" id="{C231DE4A-1E44-4228-892C-50766913DB39}"/>
              </a:ext>
            </a:extLst>
          </p:cNvPr>
          <p:cNvPicPr>
            <a:picLocks noChangeAspect="1"/>
          </p:cNvPicPr>
          <p:nvPr/>
        </p:nvPicPr>
        <p:blipFill>
          <a:blip r:embed="rId2"/>
          <a:stretch>
            <a:fillRect/>
          </a:stretch>
        </p:blipFill>
        <p:spPr>
          <a:xfrm>
            <a:off x="2043112" y="804862"/>
            <a:ext cx="8105775" cy="5248275"/>
          </a:xfrm>
          <a:prstGeom prst="rect">
            <a:avLst/>
          </a:prstGeom>
        </p:spPr>
      </p:pic>
    </p:spTree>
    <p:extLst>
      <p:ext uri="{BB962C8B-B14F-4D97-AF65-F5344CB8AC3E}">
        <p14:creationId xmlns:p14="http://schemas.microsoft.com/office/powerpoint/2010/main" xmlns="" val="8927306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40EA71-C0A4-400C-B0E8-67EC802D4D61}"/>
              </a:ext>
            </a:extLst>
          </p:cNvPr>
          <p:cNvSpPr>
            <a:spLocks noGrp="1"/>
          </p:cNvSpPr>
          <p:nvPr>
            <p:ph type="title"/>
          </p:nvPr>
        </p:nvSpPr>
        <p:spPr/>
        <p:txBody>
          <a:bodyPr>
            <a:normAutofit fontScale="90000"/>
          </a:bodyPr>
          <a:lstStyle/>
          <a:p>
            <a:pPr algn="ctr"/>
            <a:r>
              <a:rPr lang="en-IN"/>
              <a:t>TECHNOLOGICAL CONSIDERATION -INTERFACE DESIGN</a:t>
            </a:r>
          </a:p>
        </p:txBody>
      </p:sp>
      <p:sp>
        <p:nvSpPr>
          <p:cNvPr id="4" name="Content Placeholder 3">
            <a:extLst>
              <a:ext uri="{FF2B5EF4-FFF2-40B4-BE49-F238E27FC236}">
                <a16:creationId xmlns:a16="http://schemas.microsoft.com/office/drawing/2014/main" xmlns="" id="{60481D40-378F-41E2-9039-C929582E8F63}"/>
              </a:ext>
            </a:extLst>
          </p:cNvPr>
          <p:cNvSpPr>
            <a:spLocks noGrp="1"/>
          </p:cNvSpPr>
          <p:nvPr>
            <p:ph idx="1"/>
          </p:nvPr>
        </p:nvSpPr>
        <p:spPr>
          <a:xfrm>
            <a:off x="838200" y="1825625"/>
            <a:ext cx="10515600" cy="4667250"/>
          </a:xfrm>
        </p:spPr>
        <p:txBody>
          <a:bodyPr>
            <a:normAutofit fontScale="77500" lnSpcReduction="20000"/>
          </a:bodyPr>
          <a:lstStyle/>
          <a:p>
            <a:pPr marL="0" indent="0">
              <a:buNone/>
            </a:pPr>
            <a:r>
              <a:rPr lang="en-US"/>
              <a:t>Graphical systems </a:t>
            </a:r>
          </a:p>
          <a:p>
            <a:r>
              <a:rPr lang="en-US"/>
              <a:t> Screen design must be compatible with the capabilities of the system  • system power </a:t>
            </a:r>
          </a:p>
          <a:p>
            <a:pPr marL="0" indent="0">
              <a:buNone/>
            </a:pPr>
            <a:r>
              <a:rPr lang="en-US"/>
              <a:t>   • Screen size </a:t>
            </a:r>
          </a:p>
          <a:p>
            <a:pPr marL="0" indent="0">
              <a:buNone/>
            </a:pPr>
            <a:r>
              <a:rPr lang="en-US"/>
              <a:t>  • Screen resolution </a:t>
            </a:r>
          </a:p>
          <a:p>
            <a:pPr marL="0" indent="0">
              <a:buNone/>
            </a:pPr>
            <a:r>
              <a:rPr lang="en-US"/>
              <a:t>   • Display colors</a:t>
            </a:r>
          </a:p>
          <a:p>
            <a:pPr marL="0" indent="0">
              <a:buNone/>
            </a:pPr>
            <a:r>
              <a:rPr lang="en-US"/>
              <a:t> • Other display features </a:t>
            </a:r>
          </a:p>
          <a:p>
            <a:pPr marL="0" indent="0">
              <a:buNone/>
            </a:pPr>
            <a:r>
              <a:rPr lang="en-US"/>
              <a:t>• Screen design must be compatible with the capabilities of the </a:t>
            </a:r>
          </a:p>
          <a:p>
            <a:pPr marL="0" indent="0">
              <a:buNone/>
            </a:pPr>
            <a:r>
              <a:rPr lang="en-US"/>
              <a:t>• Platform compatibility </a:t>
            </a:r>
          </a:p>
          <a:p>
            <a:pPr marL="0" indent="0">
              <a:buNone/>
            </a:pPr>
            <a:r>
              <a:rPr lang="en-US"/>
              <a:t>• development and implementation </a:t>
            </a:r>
          </a:p>
          <a:p>
            <a:pPr marL="0" indent="0">
              <a:buNone/>
            </a:pPr>
            <a:r>
              <a:rPr lang="en-US"/>
              <a:t>• Platform style guide </a:t>
            </a:r>
          </a:p>
          <a:p>
            <a:pPr marL="0" indent="0">
              <a:buNone/>
            </a:pPr>
            <a:r>
              <a:rPr lang="en-US"/>
              <a:t>• Browser </a:t>
            </a:r>
          </a:p>
          <a:p>
            <a:pPr marL="0" indent="0">
              <a:buNone/>
            </a:pPr>
            <a:r>
              <a:rPr lang="en-US"/>
              <a:t>• compatibility </a:t>
            </a:r>
          </a:p>
          <a:p>
            <a:pPr marL="0" indent="0">
              <a:buNone/>
            </a:pPr>
            <a:r>
              <a:rPr lang="en-US"/>
              <a:t>• monitor size and resolution • fonts • Color • Bandwidth • Version </a:t>
            </a:r>
            <a:endParaRPr lang="en-IN"/>
          </a:p>
        </p:txBody>
      </p:sp>
    </p:spTree>
    <p:extLst>
      <p:ext uri="{BB962C8B-B14F-4D97-AF65-F5344CB8AC3E}">
        <p14:creationId xmlns:p14="http://schemas.microsoft.com/office/powerpoint/2010/main" xmlns="" val="37479996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85F2BE-1BC5-456F-9FFE-8FA714252B44}"/>
              </a:ext>
            </a:extLst>
          </p:cNvPr>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Windows-News &amp; Navigation schemes selection of window</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IN" dirty="0"/>
          </a:p>
        </p:txBody>
      </p:sp>
      <p:sp>
        <p:nvSpPr>
          <p:cNvPr id="3" name="Content Placeholder 2">
            <a:extLst>
              <a:ext uri="{FF2B5EF4-FFF2-40B4-BE49-F238E27FC236}">
                <a16:creationId xmlns="" xmlns:a16="http://schemas.microsoft.com/office/drawing/2014/main" id="{6CC05A31-5041-45B5-A67B-A208734B2E28}"/>
              </a:ext>
            </a:extLst>
          </p:cNvPr>
          <p:cNvSpPr>
            <a:spLocks noGrp="1"/>
          </p:cNvSpPr>
          <p:nvPr>
            <p:ph idx="1"/>
          </p:nvPr>
        </p:nvSpPr>
        <p:spPr/>
        <p:txBody>
          <a:bodyPr>
            <a:normAutofit fontScale="92500"/>
          </a:bodyPr>
          <a:lstStyle/>
          <a:p>
            <a:pPr marL="0" indent="0" algn="just">
              <a:buNone/>
            </a:pPr>
            <a:r>
              <a:rPr lang="en-US" dirty="0"/>
              <a:t>A window is an area of the screen that contains a particular view of some area of the computer or some portion of a person’s dialog with the computer. </a:t>
            </a:r>
          </a:p>
          <a:p>
            <a:pPr marL="0" indent="0" algn="just">
              <a:buNone/>
            </a:pPr>
            <a:r>
              <a:rPr lang="en-US" dirty="0"/>
              <a:t>Content </a:t>
            </a:r>
          </a:p>
          <a:p>
            <a:pPr marL="0" indent="0" algn="just">
              <a:buNone/>
            </a:pPr>
            <a:r>
              <a:rPr lang="en-US" dirty="0"/>
              <a:t>• A window’s characteristics </a:t>
            </a:r>
          </a:p>
          <a:p>
            <a:pPr marL="0" indent="0" algn="just">
              <a:buNone/>
            </a:pPr>
            <a:r>
              <a:rPr lang="en-US" dirty="0"/>
              <a:t>• A window’s components </a:t>
            </a:r>
          </a:p>
          <a:p>
            <a:pPr marL="0" indent="0" algn="just">
              <a:buNone/>
            </a:pPr>
            <a:r>
              <a:rPr lang="en-US" dirty="0"/>
              <a:t>• A window’s presentation styles </a:t>
            </a:r>
          </a:p>
          <a:p>
            <a:pPr marL="0" indent="0" algn="just">
              <a:buNone/>
            </a:pPr>
            <a:r>
              <a:rPr lang="en-US" dirty="0"/>
              <a:t>• The types of windows available</a:t>
            </a:r>
          </a:p>
          <a:p>
            <a:pPr marL="0" indent="0" algn="just">
              <a:buNone/>
            </a:pPr>
            <a:r>
              <a:rPr lang="en-US" dirty="0"/>
              <a:t> • Organizing window system functions </a:t>
            </a:r>
          </a:p>
          <a:p>
            <a:pPr marL="0" indent="0" algn="just">
              <a:buNone/>
            </a:pPr>
            <a:r>
              <a:rPr lang="en-US" dirty="0"/>
              <a:t>• A window’s operations </a:t>
            </a:r>
          </a:p>
          <a:p>
            <a:pPr marL="0" indent="0" algn="just">
              <a:buNone/>
            </a:pPr>
            <a:r>
              <a:rPr lang="en-US" dirty="0"/>
              <a:t>• Web system frames and pop-up windows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9326752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85F2BE-1BC5-456F-9FFE-8FA714252B44}"/>
              </a:ext>
            </a:extLst>
          </p:cNvPr>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Windows-News &amp; Navigation schemes selection of window</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IN" dirty="0"/>
          </a:p>
        </p:txBody>
      </p:sp>
      <p:sp>
        <p:nvSpPr>
          <p:cNvPr id="3" name="Content Placeholder 2">
            <a:extLst>
              <a:ext uri="{FF2B5EF4-FFF2-40B4-BE49-F238E27FC236}">
                <a16:creationId xmlns="" xmlns:a16="http://schemas.microsoft.com/office/drawing/2014/main" id="{6CC05A31-5041-45B5-A67B-A208734B2E28}"/>
              </a:ext>
            </a:extLst>
          </p:cNvPr>
          <p:cNvSpPr>
            <a:spLocks noGrp="1"/>
          </p:cNvSpPr>
          <p:nvPr>
            <p:ph idx="1"/>
          </p:nvPr>
        </p:nvSpPr>
        <p:spPr/>
        <p:txBody>
          <a:bodyPr>
            <a:normAutofit lnSpcReduction="10000"/>
          </a:bodyPr>
          <a:lstStyle/>
          <a:p>
            <a:pPr marL="0" indent="0" algn="just">
              <a:buNone/>
            </a:pPr>
            <a:r>
              <a:rPr lang="en-US" dirty="0"/>
              <a:t>Window Characteristics </a:t>
            </a:r>
          </a:p>
          <a:p>
            <a:pPr marL="0" indent="0" algn="just">
              <a:buNone/>
            </a:pPr>
            <a:r>
              <a:rPr lang="en-US" dirty="0"/>
              <a:t>• A name or title, allowing it to be identified </a:t>
            </a:r>
          </a:p>
          <a:p>
            <a:pPr marL="0" indent="0" algn="just">
              <a:buNone/>
            </a:pPr>
            <a:r>
              <a:rPr lang="en-US" dirty="0"/>
              <a:t>• A size in height and width (which can vary) • Only active windows can have their contents altered </a:t>
            </a:r>
          </a:p>
          <a:p>
            <a:pPr marL="0" indent="0" algn="just">
              <a:buNone/>
            </a:pPr>
            <a:r>
              <a:rPr lang="en-US" dirty="0"/>
              <a:t>• A window may be partially or fully hidden behind another window </a:t>
            </a:r>
          </a:p>
          <a:p>
            <a:pPr marL="0" indent="0" algn="just">
              <a:buNone/>
            </a:pPr>
            <a:r>
              <a:rPr lang="en-US" dirty="0"/>
              <a:t>• Information with in a window may extend beyond window’s display area </a:t>
            </a:r>
          </a:p>
          <a:p>
            <a:pPr marL="0" indent="0" algn="just">
              <a:buNone/>
            </a:pPr>
            <a:r>
              <a:rPr lang="en-US" dirty="0"/>
              <a:t>• Presentation is arranged in relation to other windows (tiled, overlapping, or cascading) </a:t>
            </a:r>
          </a:p>
          <a:p>
            <a:pPr marL="0" indent="0" algn="just">
              <a:buNone/>
            </a:pPr>
            <a:r>
              <a:rPr lang="en-US" dirty="0"/>
              <a:t>• Methods for manipulation of the window on the screen</a:t>
            </a:r>
          </a:p>
          <a:p>
            <a:pPr marL="0" indent="0" algn="just">
              <a:buNone/>
            </a:pPr>
            <a:r>
              <a:rPr lang="en-US" dirty="0"/>
              <a:t> • Its highlight, that is, the part that is selected</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5373652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85F2BE-1BC5-456F-9FFE-8FA714252B44}"/>
              </a:ext>
            </a:extLst>
          </p:cNvPr>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Windows-News &amp; Navigation schemes selection of window</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IN" dirty="0"/>
          </a:p>
        </p:txBody>
      </p:sp>
      <p:sp>
        <p:nvSpPr>
          <p:cNvPr id="3" name="Content Placeholder 2">
            <a:extLst>
              <a:ext uri="{FF2B5EF4-FFF2-40B4-BE49-F238E27FC236}">
                <a16:creationId xmlns="" xmlns:a16="http://schemas.microsoft.com/office/drawing/2014/main" id="{6CC05A31-5041-45B5-A67B-A208734B2E28}"/>
              </a:ext>
            </a:extLst>
          </p:cNvPr>
          <p:cNvSpPr>
            <a:spLocks noGrp="1"/>
          </p:cNvSpPr>
          <p:nvPr>
            <p:ph idx="1"/>
          </p:nvPr>
        </p:nvSpPr>
        <p:spPr/>
        <p:txBody>
          <a:bodyPr>
            <a:normAutofit fontScale="77500" lnSpcReduction="20000"/>
          </a:bodyPr>
          <a:lstStyle/>
          <a:p>
            <a:pPr marL="0" indent="0" algn="just">
              <a:buNone/>
            </a:pPr>
            <a:r>
              <a:rPr lang="en-US" dirty="0"/>
              <a:t>Components of a Window </a:t>
            </a:r>
          </a:p>
          <a:p>
            <a:pPr marL="0" indent="0" algn="just">
              <a:buNone/>
            </a:pPr>
            <a:r>
              <a:rPr lang="en-US" dirty="0"/>
              <a:t>• Frame (Border) </a:t>
            </a:r>
          </a:p>
          <a:p>
            <a:pPr marL="0" indent="0" algn="just">
              <a:buNone/>
            </a:pPr>
            <a:r>
              <a:rPr lang="en-US" dirty="0"/>
              <a:t>• Title Bar </a:t>
            </a:r>
          </a:p>
          <a:p>
            <a:pPr marL="0" indent="0" algn="just">
              <a:buNone/>
            </a:pPr>
            <a:r>
              <a:rPr lang="en-US" dirty="0"/>
              <a:t>• Title Bar Icon </a:t>
            </a:r>
          </a:p>
          <a:p>
            <a:pPr marL="0" indent="0" algn="just">
              <a:buNone/>
            </a:pPr>
            <a:r>
              <a:rPr lang="en-US" dirty="0"/>
              <a:t>• Window Sizing Buttons </a:t>
            </a:r>
          </a:p>
          <a:p>
            <a:pPr marL="0" indent="0" algn="just">
              <a:buNone/>
            </a:pPr>
            <a:r>
              <a:rPr lang="en-US" dirty="0"/>
              <a:t>• What’s This Button </a:t>
            </a:r>
          </a:p>
          <a:p>
            <a:pPr marL="0" indent="0" algn="just">
              <a:buNone/>
            </a:pPr>
            <a:r>
              <a:rPr lang="en-US" dirty="0"/>
              <a:t>• Menu Bar </a:t>
            </a:r>
          </a:p>
          <a:p>
            <a:pPr marL="0" indent="0" algn="just">
              <a:buNone/>
            </a:pPr>
            <a:r>
              <a:rPr lang="en-US" dirty="0"/>
              <a:t>• Status Bar </a:t>
            </a:r>
          </a:p>
          <a:p>
            <a:pPr marL="0" indent="0" algn="just">
              <a:buNone/>
            </a:pPr>
            <a:r>
              <a:rPr lang="en-US" dirty="0"/>
              <a:t>• Scroll Bars </a:t>
            </a:r>
          </a:p>
          <a:p>
            <a:pPr marL="0" indent="0" algn="just">
              <a:buNone/>
            </a:pPr>
            <a:r>
              <a:rPr lang="en-US" dirty="0"/>
              <a:t>• Split Box( Split Bar) </a:t>
            </a:r>
          </a:p>
          <a:p>
            <a:pPr marL="0" indent="0" algn="just">
              <a:buNone/>
            </a:pPr>
            <a:r>
              <a:rPr lang="en-US" dirty="0"/>
              <a:t>• Toolbar </a:t>
            </a:r>
          </a:p>
          <a:p>
            <a:pPr marL="0" indent="0" algn="just">
              <a:buNone/>
            </a:pPr>
            <a:r>
              <a:rPr lang="en-US" dirty="0"/>
              <a:t>• Command Area</a:t>
            </a:r>
          </a:p>
          <a:p>
            <a:pPr marL="0" indent="0" algn="just">
              <a:buNone/>
            </a:pPr>
            <a:r>
              <a:rPr lang="en-US" dirty="0"/>
              <a:t> • Size Grip</a:t>
            </a:r>
          </a:p>
          <a:p>
            <a:pPr marL="0" indent="0" algn="just">
              <a:buNone/>
            </a:pPr>
            <a:r>
              <a:rPr lang="en-US" dirty="0"/>
              <a:t> • Work Are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3652974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85F2BE-1BC5-456F-9FFE-8FA714252B44}"/>
              </a:ext>
            </a:extLst>
          </p:cNvPr>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Selection devices based &amp; screen based controls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IN" dirty="0"/>
          </a:p>
        </p:txBody>
      </p:sp>
      <p:sp>
        <p:nvSpPr>
          <p:cNvPr id="3" name="Content Placeholder 2">
            <a:extLst>
              <a:ext uri="{FF2B5EF4-FFF2-40B4-BE49-F238E27FC236}">
                <a16:creationId xmlns="" xmlns:a16="http://schemas.microsoft.com/office/drawing/2014/main" id="{6CC05A31-5041-45B5-A67B-A208734B2E28}"/>
              </a:ext>
            </a:extLst>
          </p:cNvPr>
          <p:cNvSpPr>
            <a:spLocks noGrp="1"/>
          </p:cNvSpPr>
          <p:nvPr>
            <p:ph idx="1"/>
          </p:nvPr>
        </p:nvSpPr>
        <p:spPr/>
        <p:txBody>
          <a:bodyPr>
            <a:normAutofit fontScale="92500" lnSpcReduction="10000"/>
          </a:bodyPr>
          <a:lstStyle/>
          <a:p>
            <a:pPr marL="0" indent="0" algn="just">
              <a:buNone/>
            </a:pPr>
            <a:r>
              <a:rPr lang="en-US" dirty="0"/>
              <a:t>Device-based controls, often called input devices, are the mechanisms through which people communicate their desires to the system. Identify the characteristics and capabilities of device-based control</a:t>
            </a:r>
          </a:p>
          <a:p>
            <a:pPr marL="0" indent="0" algn="just">
              <a:buNone/>
            </a:pPr>
            <a:r>
              <a:rPr lang="en-US" dirty="0"/>
              <a:t> • Trackball </a:t>
            </a:r>
          </a:p>
          <a:p>
            <a:pPr marL="0" indent="0" algn="just">
              <a:buNone/>
            </a:pPr>
            <a:r>
              <a:rPr lang="en-US" dirty="0"/>
              <a:t>• Joystick</a:t>
            </a:r>
          </a:p>
          <a:p>
            <a:pPr marL="0" indent="0" algn="just">
              <a:buNone/>
            </a:pPr>
            <a:r>
              <a:rPr lang="en-US" dirty="0"/>
              <a:t> • Graphic tablet</a:t>
            </a:r>
          </a:p>
          <a:p>
            <a:pPr marL="0" indent="0" algn="just">
              <a:buNone/>
            </a:pPr>
            <a:r>
              <a:rPr lang="en-US" dirty="0"/>
              <a:t> • Light pen </a:t>
            </a:r>
          </a:p>
          <a:p>
            <a:pPr marL="0" indent="0" algn="just">
              <a:buNone/>
            </a:pPr>
            <a:r>
              <a:rPr lang="en-US" dirty="0"/>
              <a:t>• Touch screen </a:t>
            </a:r>
          </a:p>
          <a:p>
            <a:pPr marL="0" indent="0" algn="just">
              <a:buNone/>
            </a:pPr>
            <a:r>
              <a:rPr lang="en-US" dirty="0"/>
              <a:t>• Voice </a:t>
            </a:r>
          </a:p>
          <a:p>
            <a:pPr marL="0" indent="0" algn="just">
              <a:buNone/>
            </a:pPr>
            <a:r>
              <a:rPr lang="en-US" dirty="0"/>
              <a:t>• Mouse </a:t>
            </a:r>
          </a:p>
          <a:p>
            <a:pPr marL="0" indent="0" algn="just">
              <a:buNone/>
            </a:pPr>
            <a:r>
              <a:rPr lang="en-US" dirty="0"/>
              <a:t>• Keyboard</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554299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B1CA28-73C3-4536-A9E4-57E8FE11D44B}"/>
              </a:ext>
            </a:extLst>
          </p:cNvPr>
          <p:cNvSpPr>
            <a:spLocks noGrp="1"/>
          </p:cNvSpPr>
          <p:nvPr>
            <p:ph type="title"/>
          </p:nvPr>
        </p:nvSpPr>
        <p:spPr/>
        <p:txBody>
          <a:bodyPr/>
          <a:lstStyle/>
          <a:p>
            <a:pPr algn="ctr"/>
            <a:r>
              <a:rPr lang="en-US" dirty="0"/>
              <a:t>WHY IS HCI IMPORTANT ?</a:t>
            </a:r>
            <a:endParaRPr lang="en-IN" dirty="0"/>
          </a:p>
        </p:txBody>
      </p:sp>
      <p:sp>
        <p:nvSpPr>
          <p:cNvPr id="3" name="Content Placeholder 2">
            <a:extLst>
              <a:ext uri="{FF2B5EF4-FFF2-40B4-BE49-F238E27FC236}">
                <a16:creationId xmlns:a16="http://schemas.microsoft.com/office/drawing/2014/main" xmlns="" id="{D39FD441-A0D1-4CCB-8F86-1EE5530B9428}"/>
              </a:ext>
            </a:extLst>
          </p:cNvPr>
          <p:cNvSpPr>
            <a:spLocks noGrp="1"/>
          </p:cNvSpPr>
          <p:nvPr>
            <p:ph sz="quarter" idx="1"/>
          </p:nvPr>
        </p:nvSpPr>
        <p:spPr/>
        <p:txBody>
          <a:bodyPr/>
          <a:lstStyle/>
          <a:p>
            <a:r>
              <a:rPr lang="en-US" dirty="0"/>
              <a:t>User-centered design is getting a crucial role!</a:t>
            </a:r>
          </a:p>
          <a:p>
            <a:r>
              <a:rPr lang="en-US" dirty="0"/>
              <a:t>It is getting more important today to increase competitiveness via HCI studies (Norman, 1990) </a:t>
            </a:r>
          </a:p>
          <a:p>
            <a:r>
              <a:rPr lang="en-US" dirty="0"/>
              <a:t>High-cost e-transformation investments </a:t>
            </a:r>
          </a:p>
          <a:p>
            <a:r>
              <a:rPr lang="en-US" dirty="0"/>
              <a:t>Users lose time with badly designed products and services </a:t>
            </a:r>
          </a:p>
          <a:p>
            <a:r>
              <a:rPr lang="en-US" dirty="0"/>
              <a:t>Users even give up using bad interface – Ineffective allocation of resources</a:t>
            </a:r>
            <a:endParaRPr lang="en-IN" dirty="0"/>
          </a:p>
        </p:txBody>
      </p:sp>
    </p:spTree>
    <p:extLst>
      <p:ext uri="{BB962C8B-B14F-4D97-AF65-F5344CB8AC3E}">
        <p14:creationId xmlns:p14="http://schemas.microsoft.com/office/powerpoint/2010/main" xmlns="" val="21530575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85F2BE-1BC5-456F-9FFE-8FA714252B44}"/>
              </a:ext>
            </a:extLst>
          </p:cNvPr>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Selection devices based &amp; screen based controls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IN" dirty="0"/>
          </a:p>
        </p:txBody>
      </p:sp>
      <p:sp>
        <p:nvSpPr>
          <p:cNvPr id="3" name="Content Placeholder 2">
            <a:extLst>
              <a:ext uri="{FF2B5EF4-FFF2-40B4-BE49-F238E27FC236}">
                <a16:creationId xmlns="" xmlns:a16="http://schemas.microsoft.com/office/drawing/2014/main" id="{6CC05A31-5041-45B5-A67B-A208734B2E28}"/>
              </a:ext>
            </a:extLst>
          </p:cNvPr>
          <p:cNvSpPr>
            <a:spLocks noGrp="1"/>
          </p:cNvSpPr>
          <p:nvPr>
            <p:ph idx="1"/>
          </p:nvPr>
        </p:nvSpPr>
        <p:spPr/>
        <p:txBody>
          <a:bodyPr>
            <a:normAutofit/>
          </a:bodyPr>
          <a:lstStyle/>
          <a:p>
            <a:pPr marL="0" indent="0" algn="just">
              <a:buNone/>
            </a:pPr>
            <a:r>
              <a:rPr lang="en-US" dirty="0"/>
              <a:t>Trackball </a:t>
            </a:r>
          </a:p>
          <a:p>
            <a:pPr marL="0" indent="0" algn="just">
              <a:buNone/>
            </a:pPr>
            <a:r>
              <a:rPr lang="en-US" dirty="0"/>
              <a:t>• Description – A ball that rotates freely in all directions in its socket </a:t>
            </a:r>
          </a:p>
          <a:p>
            <a:pPr marL="0" indent="0" algn="just">
              <a:buNone/>
            </a:pPr>
            <a:r>
              <a:rPr lang="en-US" dirty="0"/>
              <a:t>• Advantages – Direct relationship between hand and pointer movement in terms of direction and speed – Does not obscure vision of screen – Does not require additional desk space (if mounted on keyboard) </a:t>
            </a:r>
          </a:p>
          <a:p>
            <a:pPr marL="0" indent="0" algn="just">
              <a:buNone/>
            </a:pPr>
            <a:r>
              <a:rPr lang="en-US" dirty="0"/>
              <a:t>• Disadvantage – Movement indirect, in plane different from screen – Requires hand to be removed from keyboard keys – Requires different hand movements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1235922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85F2BE-1BC5-456F-9FFE-8FA714252B44}"/>
              </a:ext>
            </a:extLst>
          </p:cNvPr>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Selection devices based &amp; screen based controls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IN" dirty="0"/>
          </a:p>
        </p:txBody>
      </p:sp>
      <p:sp>
        <p:nvSpPr>
          <p:cNvPr id="3" name="Content Placeholder 2">
            <a:extLst>
              <a:ext uri="{FF2B5EF4-FFF2-40B4-BE49-F238E27FC236}">
                <a16:creationId xmlns="" xmlns:a16="http://schemas.microsoft.com/office/drawing/2014/main" id="{6CC05A31-5041-45B5-A67B-A208734B2E28}"/>
              </a:ext>
            </a:extLst>
          </p:cNvPr>
          <p:cNvSpPr>
            <a:spLocks noGrp="1"/>
          </p:cNvSpPr>
          <p:nvPr>
            <p:ph idx="1"/>
          </p:nvPr>
        </p:nvSpPr>
        <p:spPr/>
        <p:txBody>
          <a:bodyPr>
            <a:normAutofit/>
          </a:bodyPr>
          <a:lstStyle/>
          <a:p>
            <a:pPr marL="0" indent="0" algn="just">
              <a:buNone/>
            </a:pPr>
            <a:r>
              <a:rPr lang="en-US" dirty="0"/>
              <a:t>Joystick </a:t>
            </a:r>
          </a:p>
          <a:p>
            <a:pPr marL="0" indent="0" algn="just">
              <a:buNone/>
            </a:pPr>
            <a:r>
              <a:rPr lang="en-US" dirty="0"/>
              <a:t>• Advantages – Direct relationship between hand and pointer movement in terms of direction and speed – Does not obscure vision of screen – Does not require additional desk space (if mounted on keyboard) </a:t>
            </a:r>
          </a:p>
          <a:p>
            <a:pPr marL="0" indent="0" algn="just">
              <a:buNone/>
            </a:pPr>
            <a:r>
              <a:rPr lang="en-US" dirty="0"/>
              <a:t>• Disadvantage – Movement indirect, in plane different from screen – Requires hand to be removed from keyboard keys – Requires different hand movements – May be difficult to control – May be fatiguing to use over extended time – May be slow and inaccurate.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7485849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85F2BE-1BC5-456F-9FFE-8FA714252B44}"/>
              </a:ext>
            </a:extLst>
          </p:cNvPr>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Selection devices based &amp; screen based controls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IN" dirty="0"/>
          </a:p>
        </p:txBody>
      </p:sp>
      <p:sp>
        <p:nvSpPr>
          <p:cNvPr id="3" name="Content Placeholder 2">
            <a:extLst>
              <a:ext uri="{FF2B5EF4-FFF2-40B4-BE49-F238E27FC236}">
                <a16:creationId xmlns="" xmlns:a16="http://schemas.microsoft.com/office/drawing/2014/main" id="{6CC05A31-5041-45B5-A67B-A208734B2E28}"/>
              </a:ext>
            </a:extLst>
          </p:cNvPr>
          <p:cNvSpPr>
            <a:spLocks noGrp="1"/>
          </p:cNvSpPr>
          <p:nvPr>
            <p:ph idx="1"/>
          </p:nvPr>
        </p:nvSpPr>
        <p:spPr/>
        <p:txBody>
          <a:bodyPr>
            <a:normAutofit lnSpcReduction="10000"/>
          </a:bodyPr>
          <a:lstStyle/>
          <a:p>
            <a:pPr marL="0" indent="0" algn="just">
              <a:buNone/>
            </a:pPr>
            <a:r>
              <a:rPr lang="en-US" dirty="0"/>
              <a:t>Graphic (Touch) Tablet </a:t>
            </a:r>
          </a:p>
          <a:p>
            <a:pPr marL="0" indent="0" algn="just">
              <a:buNone/>
            </a:pPr>
            <a:r>
              <a:rPr lang="en-US" dirty="0"/>
              <a:t>• Description – Pressure-,heat-,light-, or light-blockage-sensitive horizontal surfaces that lie on the desktop or keyboard – May be operated with fingers, light pen, or objects like pencil </a:t>
            </a:r>
          </a:p>
          <a:p>
            <a:pPr marL="0" indent="0" algn="just">
              <a:buNone/>
            </a:pPr>
            <a:r>
              <a:rPr lang="en-US" dirty="0"/>
              <a:t>• Advantages – Direct relationship between hand and pointer movement in terms of direction and speed – Does not obscure vision of screen – More comfortable horizontal operating plane</a:t>
            </a:r>
          </a:p>
          <a:p>
            <a:pPr marL="0" indent="0" algn="just">
              <a:buNone/>
            </a:pPr>
            <a:r>
              <a:rPr lang="en-US" dirty="0"/>
              <a:t> • Disadvantage – Movement is indirect, in a plane different from screen – Requires hand to be removed from keyboard – Requires different hand movements to use – Finger may be too large </a:t>
            </a:r>
            <a:r>
              <a:rPr lang="en-US" dirty="0" err="1"/>
              <a:t>fro</a:t>
            </a:r>
            <a:r>
              <a:rPr lang="en-US" dirty="0"/>
              <a:t> accuracy with small objects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8834612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85F2BE-1BC5-456F-9FFE-8FA714252B44}"/>
              </a:ext>
            </a:extLst>
          </p:cNvPr>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Components-Text &amp; messages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IN" dirty="0"/>
          </a:p>
        </p:txBody>
      </p:sp>
      <p:sp>
        <p:nvSpPr>
          <p:cNvPr id="3" name="Content Placeholder 2">
            <a:extLst>
              <a:ext uri="{FF2B5EF4-FFF2-40B4-BE49-F238E27FC236}">
                <a16:creationId xmlns="" xmlns:a16="http://schemas.microsoft.com/office/drawing/2014/main" id="{6CC05A31-5041-45B5-A67B-A208734B2E28}"/>
              </a:ext>
            </a:extLst>
          </p:cNvPr>
          <p:cNvSpPr>
            <a:spLocks noGrp="1"/>
          </p:cNvSpPr>
          <p:nvPr>
            <p:ph idx="1"/>
          </p:nvPr>
        </p:nvSpPr>
        <p:spPr/>
        <p:txBody>
          <a:bodyPr>
            <a:normAutofit fontScale="77500" lnSpcReduction="20000"/>
          </a:bodyPr>
          <a:lstStyle/>
          <a:p>
            <a:pPr marL="0" indent="0" algn="just">
              <a:buNone/>
            </a:pPr>
            <a:r>
              <a:rPr lang="en-US" dirty="0"/>
              <a:t>Sentences and Messages </a:t>
            </a:r>
          </a:p>
          <a:p>
            <a:pPr marL="0" indent="0" algn="just">
              <a:buNone/>
            </a:pPr>
            <a:r>
              <a:rPr lang="en-US" dirty="0"/>
              <a:t>• Brief and simple </a:t>
            </a:r>
          </a:p>
          <a:p>
            <a:pPr marL="0" indent="0" algn="just">
              <a:buNone/>
            </a:pPr>
            <a:r>
              <a:rPr lang="en-US" dirty="0"/>
              <a:t>• Directly and immediately usable (Should not search through reference) </a:t>
            </a:r>
          </a:p>
          <a:p>
            <a:pPr marL="0" indent="0" algn="just">
              <a:buNone/>
            </a:pPr>
            <a:r>
              <a:rPr lang="en-US" dirty="0"/>
              <a:t>• Affirmative statement is easier to understand than negative statements</a:t>
            </a:r>
          </a:p>
          <a:p>
            <a:pPr marL="0" indent="0" algn="just">
              <a:buNone/>
            </a:pPr>
            <a:r>
              <a:rPr lang="en-US" dirty="0"/>
              <a:t> • Active voice is usually easier to understand than passive voice </a:t>
            </a:r>
          </a:p>
          <a:p>
            <a:pPr marL="0" indent="0" algn="just">
              <a:buNone/>
            </a:pPr>
            <a:r>
              <a:rPr lang="en-US" dirty="0"/>
              <a:t>• Main topic at the beginning </a:t>
            </a:r>
          </a:p>
          <a:p>
            <a:pPr marL="0" indent="0" algn="just">
              <a:buNone/>
            </a:pPr>
            <a:r>
              <a:rPr lang="en-US" dirty="0"/>
              <a:t>• Use the same grammatical structure for elements of sentences</a:t>
            </a:r>
          </a:p>
          <a:p>
            <a:pPr marL="0" indent="0" algn="just">
              <a:buNone/>
            </a:pPr>
            <a:r>
              <a:rPr lang="en-US" dirty="0"/>
              <a:t> • Imply that the system is awaiting the user’s direction, not that the system is directing the user </a:t>
            </a:r>
          </a:p>
          <a:p>
            <a:pPr marL="0" indent="0" algn="just">
              <a:buNone/>
            </a:pPr>
            <a:r>
              <a:rPr lang="en-US" dirty="0"/>
              <a:t>• Negative tones or actions, or threats are not very friendly (“Numbers are illegal” vs “Months must be entered by name”) </a:t>
            </a:r>
          </a:p>
          <a:p>
            <a:pPr marL="0" indent="0" algn="just">
              <a:buNone/>
            </a:pPr>
            <a:r>
              <a:rPr lang="en-US" dirty="0"/>
              <a:t>• Encouraging message would be better than insulting message </a:t>
            </a:r>
          </a:p>
          <a:p>
            <a:pPr marL="0" indent="0" algn="just">
              <a:buNone/>
            </a:pPr>
            <a:r>
              <a:rPr lang="en-US" dirty="0"/>
              <a:t>• Should remain factual and informative, and should not attempt humor or punishment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8663962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85F2BE-1BC5-456F-9FFE-8FA714252B44}"/>
              </a:ext>
            </a:extLst>
          </p:cNvPr>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Components-Text &amp; messages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IN" dirty="0"/>
          </a:p>
        </p:txBody>
      </p:sp>
      <p:sp>
        <p:nvSpPr>
          <p:cNvPr id="3" name="Content Placeholder 2">
            <a:extLst>
              <a:ext uri="{FF2B5EF4-FFF2-40B4-BE49-F238E27FC236}">
                <a16:creationId xmlns="" xmlns:a16="http://schemas.microsoft.com/office/drawing/2014/main" id="{6CC05A31-5041-45B5-A67B-A208734B2E28}"/>
              </a:ext>
            </a:extLst>
          </p:cNvPr>
          <p:cNvSpPr>
            <a:spLocks noGrp="1"/>
          </p:cNvSpPr>
          <p:nvPr>
            <p:ph idx="1"/>
          </p:nvPr>
        </p:nvSpPr>
        <p:spPr/>
        <p:txBody>
          <a:bodyPr>
            <a:normAutofit/>
          </a:bodyPr>
          <a:lstStyle/>
          <a:p>
            <a:pPr marL="0" indent="0" algn="just">
              <a:buNone/>
            </a:pPr>
            <a:r>
              <a:rPr lang="en-US" dirty="0"/>
              <a:t>Messages </a:t>
            </a:r>
          </a:p>
          <a:p>
            <a:pPr marL="0" indent="0" algn="just">
              <a:buNone/>
            </a:pPr>
            <a:r>
              <a:rPr lang="en-US" dirty="0"/>
              <a:t>• Screen messages is classified into two categories </a:t>
            </a:r>
          </a:p>
          <a:p>
            <a:pPr marL="0" indent="0" algn="just">
              <a:buNone/>
            </a:pPr>
            <a:r>
              <a:rPr lang="en-US" dirty="0"/>
              <a:t>– System messages: </a:t>
            </a:r>
          </a:p>
          <a:p>
            <a:pPr marL="0" indent="0" algn="just">
              <a:buNone/>
            </a:pPr>
            <a:r>
              <a:rPr lang="en-US" dirty="0"/>
              <a:t>• generated by the system to keep the user informed of the system’s state and activities </a:t>
            </a:r>
          </a:p>
          <a:p>
            <a:pPr marL="0" indent="0" algn="just">
              <a:buNone/>
            </a:pPr>
            <a:r>
              <a:rPr lang="en-US" dirty="0"/>
              <a:t>– Instructional messages (prompting message) : </a:t>
            </a:r>
          </a:p>
          <a:p>
            <a:pPr marL="0" indent="0" algn="just">
              <a:buNone/>
            </a:pPr>
            <a:r>
              <a:rPr lang="en-US" dirty="0"/>
              <a:t>• tell the user how to work with, or complete the screen displayed</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7019971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85F2BE-1BC5-456F-9FFE-8FA714252B44}"/>
              </a:ext>
            </a:extLst>
          </p:cNvPr>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Components-Text &amp; messages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IN" dirty="0"/>
          </a:p>
        </p:txBody>
      </p:sp>
      <p:sp>
        <p:nvSpPr>
          <p:cNvPr id="3" name="Content Placeholder 2">
            <a:extLst>
              <a:ext uri="{FF2B5EF4-FFF2-40B4-BE49-F238E27FC236}">
                <a16:creationId xmlns="" xmlns:a16="http://schemas.microsoft.com/office/drawing/2014/main" id="{6CC05A31-5041-45B5-A67B-A208734B2E28}"/>
              </a:ext>
            </a:extLst>
          </p:cNvPr>
          <p:cNvSpPr>
            <a:spLocks noGrp="1"/>
          </p:cNvSpPr>
          <p:nvPr>
            <p:ph idx="1"/>
          </p:nvPr>
        </p:nvSpPr>
        <p:spPr/>
        <p:txBody>
          <a:bodyPr>
            <a:normAutofit/>
          </a:bodyPr>
          <a:lstStyle/>
          <a:p>
            <a:pPr marL="0" indent="0" algn="just">
              <a:buNone/>
            </a:pPr>
            <a:r>
              <a:rPr lang="en-US" dirty="0"/>
              <a:t>System Messages </a:t>
            </a:r>
          </a:p>
          <a:p>
            <a:pPr marL="0" indent="0" algn="just">
              <a:buNone/>
            </a:pPr>
            <a:r>
              <a:rPr lang="en-US" dirty="0"/>
              <a:t>• Status messages – Providing information concerning the progress of a lengthy operation – Usually contains a progress indicator and a short message </a:t>
            </a:r>
          </a:p>
          <a:p>
            <a:pPr marL="0" indent="0" algn="just">
              <a:buNone/>
            </a:pPr>
            <a:r>
              <a:rPr lang="en-US" dirty="0"/>
              <a:t>• Informational messages (notification messages) – This kind of message is usually identified by an “I” icon to the left of the message • Warning messages – They are usually identified by an “!” – The user must determine whether the situation is in fact a problem and may be asked to advise the system whether or not to proceed (A deletion request by a user is any action that commonly generates a warning messages)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9176180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85F2BE-1BC5-456F-9FFE-8FA714252B44}"/>
              </a:ext>
            </a:extLst>
          </p:cNvPr>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Components-Text &amp; messages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IN" dirty="0"/>
          </a:p>
        </p:txBody>
      </p:sp>
      <p:sp>
        <p:nvSpPr>
          <p:cNvPr id="3" name="Content Placeholder 2">
            <a:extLst>
              <a:ext uri="{FF2B5EF4-FFF2-40B4-BE49-F238E27FC236}">
                <a16:creationId xmlns="" xmlns:a16="http://schemas.microsoft.com/office/drawing/2014/main" id="{6CC05A31-5041-45B5-A67B-A208734B2E28}"/>
              </a:ext>
            </a:extLst>
          </p:cNvPr>
          <p:cNvSpPr>
            <a:spLocks noGrp="1"/>
          </p:cNvSpPr>
          <p:nvPr>
            <p:ph idx="1"/>
          </p:nvPr>
        </p:nvSpPr>
        <p:spPr/>
        <p:txBody>
          <a:bodyPr>
            <a:normAutofit fontScale="92500" lnSpcReduction="10000"/>
          </a:bodyPr>
          <a:lstStyle/>
          <a:p>
            <a:pPr marL="0" indent="0" algn="just">
              <a:buNone/>
            </a:pPr>
            <a:r>
              <a:rPr lang="en-US" dirty="0"/>
              <a:t>Writing Message Box Text </a:t>
            </a:r>
          </a:p>
          <a:p>
            <a:pPr marL="0" indent="0" algn="just">
              <a:buNone/>
            </a:pPr>
            <a:r>
              <a:rPr lang="en-US" dirty="0"/>
              <a:t>• Title bar: Clearly identify the source of the message</a:t>
            </a:r>
          </a:p>
          <a:p>
            <a:pPr marL="0" indent="0" algn="just">
              <a:buNone/>
            </a:pPr>
            <a:r>
              <a:rPr lang="en-US" dirty="0"/>
              <a:t> – The name of the object to which it refers </a:t>
            </a:r>
          </a:p>
          <a:p>
            <a:pPr marL="0" indent="0" algn="just">
              <a:buNone/>
            </a:pPr>
            <a:r>
              <a:rPr lang="en-US" dirty="0"/>
              <a:t>– The name of the application to which it refers </a:t>
            </a:r>
          </a:p>
          <a:p>
            <a:pPr marL="0" indent="0" algn="just">
              <a:buNone/>
            </a:pPr>
            <a:r>
              <a:rPr lang="en-US" dirty="0"/>
              <a:t>– Do not include an indication of message type</a:t>
            </a:r>
          </a:p>
          <a:p>
            <a:pPr marL="0" indent="0" algn="just">
              <a:buNone/>
            </a:pPr>
            <a:r>
              <a:rPr lang="en-US" dirty="0"/>
              <a:t>– Use mixed case in the headline style </a:t>
            </a:r>
          </a:p>
          <a:p>
            <a:pPr marL="0" indent="0" algn="just">
              <a:buNone/>
            </a:pPr>
            <a:r>
              <a:rPr lang="en-US" dirty="0"/>
              <a:t>• Message box: Provide a clear and concise description of the condition of the condition causing the message box to be displayed – Use complete sentences with ending punctuation – Show only message box about the cause of condition in single message – Make the solution an option offered in the message – Use the word “Please” conservatively</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6590826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85F2BE-1BC5-456F-9FFE-8FA714252B44}"/>
              </a:ext>
            </a:extLst>
          </p:cNvPr>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Icons &amp; increases</a:t>
            </a:r>
            <a:br>
              <a:rPr lang="en-US" dirty="0">
                <a:latin typeface="Times New Roman" panose="02020603050405020304" pitchFamily="18" charset="0"/>
                <a:cs typeface="Times New Roman" panose="02020603050405020304" pitchFamily="18" charset="0"/>
              </a:rPr>
            </a:br>
            <a:endParaRPr lang="en-IN" dirty="0"/>
          </a:p>
        </p:txBody>
      </p:sp>
      <p:sp>
        <p:nvSpPr>
          <p:cNvPr id="3" name="Content Placeholder 2">
            <a:extLst>
              <a:ext uri="{FF2B5EF4-FFF2-40B4-BE49-F238E27FC236}">
                <a16:creationId xmlns="" xmlns:a16="http://schemas.microsoft.com/office/drawing/2014/main" id="{6CC05A31-5041-45B5-A67B-A208734B2E28}"/>
              </a:ext>
            </a:extLst>
          </p:cNvPr>
          <p:cNvSpPr>
            <a:spLocks noGrp="1"/>
          </p:cNvSpPr>
          <p:nvPr>
            <p:ph idx="1"/>
          </p:nvPr>
        </p:nvSpPr>
        <p:spPr/>
        <p:txBody>
          <a:bodyPr>
            <a:normAutofit/>
          </a:bodyPr>
          <a:lstStyle/>
          <a:p>
            <a:pPr marL="0" indent="0" algn="just">
              <a:buNone/>
            </a:pPr>
            <a:r>
              <a:rPr lang="en-US" dirty="0"/>
              <a:t>Icons </a:t>
            </a:r>
          </a:p>
          <a:p>
            <a:pPr marL="0" indent="0" algn="just">
              <a:buNone/>
            </a:pPr>
            <a:r>
              <a:rPr lang="en-US" dirty="0"/>
              <a:t>• Icons are most often used to represent objects and actions with which users can interact </a:t>
            </a:r>
          </a:p>
          <a:p>
            <a:pPr marL="0" indent="0" algn="just">
              <a:buNone/>
            </a:pPr>
            <a:r>
              <a:rPr lang="en-US" dirty="0"/>
              <a:t>• Icons may stand alone on a desktop or in a window, or be grouped together in a toolbar </a:t>
            </a:r>
          </a:p>
          <a:p>
            <a:pPr marL="0" indent="0" algn="just">
              <a:buNone/>
            </a:pPr>
            <a:r>
              <a:rPr lang="en-US" dirty="0"/>
              <a:t>• A secondary use of a icon is to reinforce important information, a warning icon in a dialog message box</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1997609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85F2BE-1BC5-456F-9FFE-8FA714252B44}"/>
              </a:ext>
            </a:extLst>
          </p:cNvPr>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Icons &amp; increases</a:t>
            </a:r>
            <a:br>
              <a:rPr lang="en-US" dirty="0">
                <a:latin typeface="Times New Roman" panose="02020603050405020304" pitchFamily="18" charset="0"/>
                <a:cs typeface="Times New Roman" panose="02020603050405020304" pitchFamily="18" charset="0"/>
              </a:rPr>
            </a:br>
            <a:endParaRPr lang="en-IN" dirty="0"/>
          </a:p>
        </p:txBody>
      </p:sp>
      <p:sp>
        <p:nvSpPr>
          <p:cNvPr id="3" name="Content Placeholder 2">
            <a:extLst>
              <a:ext uri="{FF2B5EF4-FFF2-40B4-BE49-F238E27FC236}">
                <a16:creationId xmlns="" xmlns:a16="http://schemas.microsoft.com/office/drawing/2014/main" id="{6CC05A31-5041-45B5-A67B-A208734B2E28}"/>
              </a:ext>
            </a:extLst>
          </p:cNvPr>
          <p:cNvSpPr>
            <a:spLocks noGrp="1"/>
          </p:cNvSpPr>
          <p:nvPr>
            <p:ph idx="1"/>
          </p:nvPr>
        </p:nvSpPr>
        <p:spPr/>
        <p:txBody>
          <a:bodyPr>
            <a:normAutofit/>
          </a:bodyPr>
          <a:lstStyle/>
          <a:p>
            <a:pPr marL="0" indent="0" algn="just">
              <a:buNone/>
            </a:pPr>
            <a:r>
              <a:rPr lang="en-US" dirty="0"/>
              <a:t>Characteristics of Icons </a:t>
            </a:r>
          </a:p>
          <a:p>
            <a:pPr marL="0" indent="0" algn="just">
              <a:buNone/>
            </a:pPr>
            <a:r>
              <a:rPr lang="en-US" dirty="0"/>
              <a:t>• Syntactics refers to a icon’s physical structure – Shape, Color, Size – Similar shapes and colors can be used to classify a group of related icons </a:t>
            </a:r>
          </a:p>
          <a:p>
            <a:pPr marL="0" indent="0" algn="just">
              <a:buNone/>
            </a:pPr>
            <a:r>
              <a:rPr lang="en-US" dirty="0"/>
              <a:t>• Semantics is the icon’s meaning – What does it refer – a file, a waste basket, or some other objects? </a:t>
            </a:r>
          </a:p>
          <a:p>
            <a:pPr marL="0" indent="0" algn="just">
              <a:buNone/>
            </a:pPr>
            <a:r>
              <a:rPr lang="en-US" dirty="0"/>
              <a:t>• Pragmatics is how the icons are physically produced and depicted – Is the screen resolution sufficient to illustrate ? </a:t>
            </a:r>
          </a:p>
          <a:p>
            <a:pPr marL="0" indent="0" algn="just">
              <a:buNone/>
            </a:pPr>
            <a:r>
              <a:rPr lang="en-US" dirty="0"/>
              <a:t>• Syntactics, semantics and pragmatics determine an icon’s effectiveness and usability</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4246846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85F2BE-1BC5-456F-9FFE-8FA714252B44}"/>
              </a:ext>
            </a:extLst>
          </p:cNvPr>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Icons &amp; increases</a:t>
            </a:r>
            <a:br>
              <a:rPr lang="en-US" dirty="0">
                <a:latin typeface="Times New Roman" panose="02020603050405020304" pitchFamily="18" charset="0"/>
                <a:cs typeface="Times New Roman" panose="02020603050405020304" pitchFamily="18" charset="0"/>
              </a:rPr>
            </a:br>
            <a:endParaRPr lang="en-IN" dirty="0"/>
          </a:p>
        </p:txBody>
      </p:sp>
      <p:sp>
        <p:nvSpPr>
          <p:cNvPr id="3" name="Content Placeholder 2">
            <a:extLst>
              <a:ext uri="{FF2B5EF4-FFF2-40B4-BE49-F238E27FC236}">
                <a16:creationId xmlns="" xmlns:a16="http://schemas.microsoft.com/office/drawing/2014/main" id="{6CC05A31-5041-45B5-A67B-A208734B2E28}"/>
              </a:ext>
            </a:extLst>
          </p:cNvPr>
          <p:cNvSpPr>
            <a:spLocks noGrp="1"/>
          </p:cNvSpPr>
          <p:nvPr>
            <p:ph idx="1"/>
          </p:nvPr>
        </p:nvSpPr>
        <p:spPr/>
        <p:txBody>
          <a:bodyPr>
            <a:normAutofit/>
          </a:bodyPr>
          <a:lstStyle/>
          <a:p>
            <a:pPr marL="0" indent="0" algn="just">
              <a:buNone/>
            </a:pPr>
            <a:r>
              <a:rPr lang="en-US" dirty="0"/>
              <a:t>Influences on Icon Usability </a:t>
            </a:r>
          </a:p>
          <a:p>
            <a:pPr marL="0" indent="0" algn="just">
              <a:buNone/>
            </a:pPr>
            <a:r>
              <a:rPr lang="en-US" dirty="0"/>
              <a:t>• Provide icons that are – Familiar – Clarity – Simple – Consistent – Directness of the meaning – Efficient – Discriminable from others.</a:t>
            </a:r>
          </a:p>
          <a:p>
            <a:pPr marL="0" indent="0" algn="just">
              <a:buNone/>
            </a:pPr>
            <a:r>
              <a:rPr lang="en-US" dirty="0"/>
              <a:t>Choosing Icons • A Successful Icon – Looks different from all other icons – Is obvious what it does or represents – Is recognizable when no larger than 16 pixels square – Look as good in black and white as in color • Size – 16x16, 24x24, 26x26, 32x32 pixels 16-and-256 color version – Use colors from the system palette • Provide as large a hot zone as possible – With stylus or pen: 15 pixels square – With mouse: 20 pixels square – With finger: 40 pixels square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274496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B1CA28-73C3-4536-A9E4-57E8FE11D44B}"/>
              </a:ext>
            </a:extLst>
          </p:cNvPr>
          <p:cNvSpPr>
            <a:spLocks noGrp="1"/>
          </p:cNvSpPr>
          <p:nvPr>
            <p:ph type="title"/>
          </p:nvPr>
        </p:nvSpPr>
        <p:spPr/>
        <p:txBody>
          <a:bodyPr/>
          <a:lstStyle/>
          <a:p>
            <a:pPr algn="ctr"/>
            <a:r>
              <a:rPr lang="en-IN" dirty="0"/>
              <a:t>DEFINING THE USER INTERFACE </a:t>
            </a:r>
          </a:p>
        </p:txBody>
      </p:sp>
      <p:sp>
        <p:nvSpPr>
          <p:cNvPr id="3" name="Content Placeholder 2">
            <a:extLst>
              <a:ext uri="{FF2B5EF4-FFF2-40B4-BE49-F238E27FC236}">
                <a16:creationId xmlns:a16="http://schemas.microsoft.com/office/drawing/2014/main" xmlns="" id="{D39FD441-A0D1-4CCB-8F86-1EE5530B9428}"/>
              </a:ext>
            </a:extLst>
          </p:cNvPr>
          <p:cNvSpPr>
            <a:spLocks noGrp="1"/>
          </p:cNvSpPr>
          <p:nvPr>
            <p:ph sz="quarter" idx="1"/>
          </p:nvPr>
        </p:nvSpPr>
        <p:spPr/>
        <p:txBody>
          <a:bodyPr>
            <a:normAutofit fontScale="92500" lnSpcReduction="20000"/>
          </a:bodyPr>
          <a:lstStyle/>
          <a:p>
            <a:pPr marL="0" indent="0">
              <a:buNone/>
            </a:pPr>
            <a:r>
              <a:rPr lang="en-US" dirty="0"/>
              <a:t>User interface, design is a subset of a field of study called human-computer interaction (HCI). </a:t>
            </a:r>
          </a:p>
          <a:p>
            <a:pPr marL="0" indent="0">
              <a:buNone/>
            </a:pPr>
            <a:r>
              <a:rPr lang="en-US" dirty="0"/>
              <a:t>• Human-computer interaction is the study, planning, and design of how people and computers work together so that a person's needs are satisfied in the most effective way. </a:t>
            </a:r>
          </a:p>
          <a:p>
            <a:pPr marL="0" indent="0">
              <a:buNone/>
            </a:pPr>
            <a:r>
              <a:rPr lang="en-US" dirty="0"/>
              <a:t>• HCI designers must consider a variety of factors: </a:t>
            </a:r>
          </a:p>
          <a:p>
            <a:pPr marL="0" indent="0">
              <a:buNone/>
            </a:pPr>
            <a:r>
              <a:rPr lang="en-US" dirty="0"/>
              <a:t>– what people want and expect, physical limitations and abilities people possess, </a:t>
            </a:r>
          </a:p>
          <a:p>
            <a:pPr marL="0" indent="0">
              <a:buNone/>
            </a:pPr>
            <a:r>
              <a:rPr lang="en-US" dirty="0"/>
              <a:t>--how information processing systems work, </a:t>
            </a:r>
          </a:p>
          <a:p>
            <a:pPr marL="0" indent="0">
              <a:buNone/>
            </a:pPr>
            <a:r>
              <a:rPr lang="en-US" dirty="0"/>
              <a:t>– what people find enjoyable and attractive. </a:t>
            </a:r>
          </a:p>
          <a:p>
            <a:pPr marL="0" indent="0">
              <a:buNone/>
            </a:pPr>
            <a:r>
              <a:rPr lang="en-US" dirty="0"/>
              <a:t>– Technical characteristics and limitations of the computer hardware and software must also be considered. </a:t>
            </a:r>
            <a:endParaRPr lang="en-IN" dirty="0"/>
          </a:p>
        </p:txBody>
      </p:sp>
    </p:spTree>
    <p:extLst>
      <p:ext uri="{BB962C8B-B14F-4D97-AF65-F5344CB8AC3E}">
        <p14:creationId xmlns:p14="http://schemas.microsoft.com/office/powerpoint/2010/main" xmlns="" val="16777555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85F2BE-1BC5-456F-9FFE-8FA714252B44}"/>
              </a:ext>
            </a:extLst>
          </p:cNvPr>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Colors</a:t>
            </a:r>
            <a:br>
              <a:rPr lang="en-US" dirty="0">
                <a:latin typeface="Times New Roman" panose="02020603050405020304" pitchFamily="18" charset="0"/>
                <a:cs typeface="Times New Roman" panose="02020603050405020304" pitchFamily="18" charset="0"/>
              </a:rPr>
            </a:br>
            <a:endParaRPr lang="en-IN" dirty="0"/>
          </a:p>
        </p:txBody>
      </p:sp>
      <p:sp>
        <p:nvSpPr>
          <p:cNvPr id="3" name="Content Placeholder 2">
            <a:extLst>
              <a:ext uri="{FF2B5EF4-FFF2-40B4-BE49-F238E27FC236}">
                <a16:creationId xmlns="" xmlns:a16="http://schemas.microsoft.com/office/drawing/2014/main" id="{6CC05A31-5041-45B5-A67B-A208734B2E28}"/>
              </a:ext>
            </a:extLst>
          </p:cNvPr>
          <p:cNvSpPr>
            <a:spLocks noGrp="1"/>
          </p:cNvSpPr>
          <p:nvPr>
            <p:ph idx="1"/>
          </p:nvPr>
        </p:nvSpPr>
        <p:spPr/>
        <p:txBody>
          <a:bodyPr>
            <a:normAutofit/>
          </a:bodyPr>
          <a:lstStyle/>
          <a:p>
            <a:pPr marL="0" indent="0" algn="just">
              <a:buNone/>
            </a:pPr>
            <a:r>
              <a:rPr lang="en-US" dirty="0"/>
              <a:t>Choose the Proper Colors Color Uses </a:t>
            </a:r>
          </a:p>
          <a:p>
            <a:pPr marL="0" indent="0" algn="just">
              <a:buNone/>
            </a:pPr>
            <a:r>
              <a:rPr lang="en-US" dirty="0"/>
              <a:t>• Use color to assist in formatting – Relating elements into grouping – Breaking apart separate groupings of information – Highlighting or calling attention to important information </a:t>
            </a:r>
          </a:p>
          <a:p>
            <a:pPr marL="0" indent="0" algn="just">
              <a:buNone/>
            </a:pPr>
            <a:r>
              <a:rPr lang="en-US" dirty="0"/>
              <a:t>• Use color as visual code to identify – Screen captions and data – Information from different sources – Status of information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971336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85F2BE-1BC5-456F-9FFE-8FA714252B44}"/>
              </a:ext>
            </a:extLst>
          </p:cNvPr>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Colors</a:t>
            </a:r>
            <a:br>
              <a:rPr lang="en-US" dirty="0">
                <a:latin typeface="Times New Roman" panose="02020603050405020304" pitchFamily="18" charset="0"/>
                <a:cs typeface="Times New Roman" panose="02020603050405020304" pitchFamily="18" charset="0"/>
              </a:rPr>
            </a:br>
            <a:endParaRPr lang="en-IN" dirty="0"/>
          </a:p>
        </p:txBody>
      </p:sp>
      <p:sp>
        <p:nvSpPr>
          <p:cNvPr id="3" name="Content Placeholder 2">
            <a:extLst>
              <a:ext uri="{FF2B5EF4-FFF2-40B4-BE49-F238E27FC236}">
                <a16:creationId xmlns="" xmlns:a16="http://schemas.microsoft.com/office/drawing/2014/main" id="{6CC05A31-5041-45B5-A67B-A208734B2E28}"/>
              </a:ext>
            </a:extLst>
          </p:cNvPr>
          <p:cNvSpPr>
            <a:spLocks noGrp="1"/>
          </p:cNvSpPr>
          <p:nvPr>
            <p:ph idx="1"/>
          </p:nvPr>
        </p:nvSpPr>
        <p:spPr/>
        <p:txBody>
          <a:bodyPr>
            <a:normAutofit lnSpcReduction="10000"/>
          </a:bodyPr>
          <a:lstStyle/>
          <a:p>
            <a:pPr marL="0" indent="0" algn="just">
              <a:buNone/>
            </a:pPr>
            <a:r>
              <a:rPr lang="en-US" dirty="0"/>
              <a:t>Choosing Colors for Categories of Information </a:t>
            </a:r>
          </a:p>
          <a:p>
            <a:pPr marL="0" indent="0" algn="just">
              <a:buNone/>
            </a:pPr>
            <a:r>
              <a:rPr lang="en-US" dirty="0"/>
              <a:t>• Color chosen to organize information or data on a screen must aid the transfer of information from the display to the user, Some examples of using color code </a:t>
            </a:r>
          </a:p>
          <a:p>
            <a:pPr marL="0" indent="0" algn="just">
              <a:buNone/>
            </a:pPr>
            <a:r>
              <a:rPr lang="en-US" dirty="0"/>
              <a:t>– If decisions are made based on the status of information on the screen, color-code the types of status the information</a:t>
            </a:r>
          </a:p>
          <a:p>
            <a:pPr marL="0" indent="0" algn="just">
              <a:buNone/>
            </a:pPr>
            <a:r>
              <a:rPr lang="en-US" dirty="0"/>
              <a:t> – Screen searching is performed to locate information of particular kind, color-code for contrast</a:t>
            </a:r>
          </a:p>
          <a:p>
            <a:pPr marL="0" indent="0" algn="just">
              <a:buNone/>
            </a:pPr>
            <a:r>
              <a:rPr lang="en-US" dirty="0"/>
              <a:t> – If the sequence of information use is constrained or ordered, use color to identify the sequence – If the information on a screen is crowded, use color to provide visual grouping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7876523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85F2BE-1BC5-456F-9FFE-8FA714252B44}"/>
              </a:ext>
            </a:extLst>
          </p:cNvPr>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Colors</a:t>
            </a:r>
            <a:br>
              <a:rPr lang="en-US" dirty="0">
                <a:latin typeface="Times New Roman" panose="02020603050405020304" pitchFamily="18" charset="0"/>
                <a:cs typeface="Times New Roman" panose="02020603050405020304" pitchFamily="18" charset="0"/>
              </a:rPr>
            </a:br>
            <a:endParaRPr lang="en-IN" dirty="0"/>
          </a:p>
        </p:txBody>
      </p:sp>
      <p:sp>
        <p:nvSpPr>
          <p:cNvPr id="3" name="Content Placeholder 2">
            <a:extLst>
              <a:ext uri="{FF2B5EF4-FFF2-40B4-BE49-F238E27FC236}">
                <a16:creationId xmlns="" xmlns:a16="http://schemas.microsoft.com/office/drawing/2014/main" id="{6CC05A31-5041-45B5-A67B-A208734B2E28}"/>
              </a:ext>
            </a:extLst>
          </p:cNvPr>
          <p:cNvSpPr>
            <a:spLocks noGrp="1"/>
          </p:cNvSpPr>
          <p:nvPr>
            <p:ph idx="1"/>
          </p:nvPr>
        </p:nvSpPr>
        <p:spPr/>
        <p:txBody>
          <a:bodyPr>
            <a:normAutofit fontScale="77500" lnSpcReduction="20000"/>
          </a:bodyPr>
          <a:lstStyle/>
          <a:p>
            <a:pPr marL="0" indent="0" algn="just">
              <a:buNone/>
            </a:pPr>
            <a:r>
              <a:rPr lang="en-US" dirty="0"/>
              <a:t>Choosing color for web pages </a:t>
            </a:r>
          </a:p>
          <a:p>
            <a:pPr marL="0" indent="0" algn="just">
              <a:buNone/>
            </a:pPr>
            <a:r>
              <a:rPr lang="en-US" dirty="0"/>
              <a:t>• Always minimize the number of presented colors for faster downloading • Always consider color in context, never in isolation </a:t>
            </a:r>
          </a:p>
          <a:p>
            <a:pPr marL="0" indent="0" algn="just">
              <a:buNone/>
            </a:pPr>
            <a:r>
              <a:rPr lang="en-US" dirty="0"/>
              <a:t>• Use similar or same color schemes throughout a Web site  help the user maintain a sense of place </a:t>
            </a:r>
          </a:p>
          <a:p>
            <a:pPr marL="0" indent="0" algn="just">
              <a:buNone/>
            </a:pPr>
            <a:r>
              <a:rPr lang="en-US" dirty="0"/>
              <a:t>• Foreground colors should be a different as possible from background colors • The most recommended foreground text color is black presented on a </a:t>
            </a:r>
            <a:r>
              <a:rPr lang="en-US" dirty="0" err="1"/>
              <a:t>lightcolored</a:t>
            </a:r>
            <a:r>
              <a:rPr lang="en-US" dirty="0"/>
              <a:t> background of low intensity (off white or light gray) </a:t>
            </a:r>
          </a:p>
          <a:p>
            <a:pPr marL="0" indent="0" algn="just">
              <a:buNone/>
            </a:pPr>
            <a:r>
              <a:rPr lang="en-US" dirty="0"/>
              <a:t>• Use dark backgrounds when establishing contrast between an area of the screen and the main screen body Choosing color for web pages </a:t>
            </a:r>
          </a:p>
          <a:p>
            <a:pPr marL="0" indent="0" algn="just">
              <a:buNone/>
            </a:pPr>
            <a:r>
              <a:rPr lang="en-US"/>
              <a:t>• </a:t>
            </a:r>
            <a:r>
              <a:rPr lang="en-US" dirty="0"/>
              <a:t>High intensity colors as back-ground such as red, magenta and bright green) must be avoided • When choosing foreground and background colors, ensure that contrasting combinations are </a:t>
            </a:r>
            <a:r>
              <a:rPr lang="en-US"/>
              <a:t>selected </a:t>
            </a:r>
          </a:p>
          <a:p>
            <a:pPr marL="0" indent="0" algn="just">
              <a:buNone/>
            </a:pPr>
            <a:r>
              <a:rPr lang="en-US"/>
              <a:t>• </a:t>
            </a:r>
            <a:r>
              <a:rPr lang="en-US" dirty="0"/>
              <a:t>Use a uniform color in large screen areas – Large areas of the same color download faster • For smaller element, the more contrast is required • Use flat Web-safe colors • Select color that can be easily reproduced in black and white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3216335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Specification Methods</a:t>
            </a:r>
            <a:endParaRPr lang="en-US" dirty="0"/>
          </a:p>
        </p:txBody>
      </p:sp>
      <p:sp>
        <p:nvSpPr>
          <p:cNvPr id="3" name="Content Placeholder 2"/>
          <p:cNvSpPr>
            <a:spLocks noGrp="1"/>
          </p:cNvSpPr>
          <p:nvPr>
            <p:ph idx="1"/>
          </p:nvPr>
        </p:nvSpPr>
        <p:spPr/>
        <p:txBody>
          <a:bodyPr>
            <a:normAutofit/>
          </a:bodyPr>
          <a:lstStyle/>
          <a:p>
            <a:r>
              <a:rPr lang="en-US" dirty="0" smtClean="0"/>
              <a:t>Design </a:t>
            </a:r>
            <a:r>
              <a:rPr lang="en-US" dirty="0"/>
              <a:t>requires a good notation to record and discuss alternate possibilities</a:t>
            </a:r>
            <a:r>
              <a:rPr lang="en-US" dirty="0" smtClean="0"/>
              <a:t>:</a:t>
            </a:r>
          </a:p>
          <a:p>
            <a:pPr>
              <a:buNone/>
            </a:pPr>
            <a:r>
              <a:rPr lang="en-US" dirty="0" smtClean="0"/>
              <a:t>      </a:t>
            </a:r>
          </a:p>
          <a:p>
            <a:pPr>
              <a:buNone/>
            </a:pPr>
            <a:r>
              <a:rPr lang="en-US" dirty="0" smtClean="0"/>
              <a:t>      </a:t>
            </a:r>
            <a:r>
              <a:rPr lang="en-US" dirty="0"/>
              <a:t>–The default language for specifications in any field is natural language, e.g., English </a:t>
            </a:r>
            <a:endParaRPr lang="en-US" dirty="0" smtClean="0"/>
          </a:p>
          <a:p>
            <a:pPr>
              <a:buNone/>
            </a:pPr>
            <a:r>
              <a:rPr lang="en-US" dirty="0" smtClean="0"/>
              <a:t>   </a:t>
            </a:r>
          </a:p>
          <a:p>
            <a:pPr>
              <a:buNone/>
            </a:pPr>
            <a:r>
              <a:rPr lang="en-US" dirty="0" smtClean="0"/>
              <a:t>        –</a:t>
            </a:r>
            <a:r>
              <a:rPr lang="en-US" dirty="0"/>
              <a:t>Communication medium, e.g., sketchpad, or blackboard </a:t>
            </a:r>
            <a:endParaRPr lang="en-US" dirty="0" smtClean="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Natural-language specifications tend to be:</a:t>
            </a:r>
          </a:p>
          <a:p>
            <a:pPr>
              <a:buNone/>
            </a:pPr>
            <a:r>
              <a:rPr lang="en-US" dirty="0" smtClean="0"/>
              <a:t>             –lengthy</a:t>
            </a:r>
          </a:p>
          <a:p>
            <a:pPr>
              <a:buNone/>
            </a:pPr>
            <a:r>
              <a:rPr lang="en-US" dirty="0" smtClean="0"/>
              <a:t>             –vague </a:t>
            </a:r>
          </a:p>
          <a:p>
            <a:pPr>
              <a:buNone/>
            </a:pPr>
            <a:r>
              <a:rPr lang="en-US" dirty="0" smtClean="0"/>
              <a:t>            –ambiguous </a:t>
            </a:r>
          </a:p>
          <a:p>
            <a:r>
              <a:rPr lang="en-US" dirty="0" smtClean="0"/>
              <a:t>Therefore often are difficult to prove:</a:t>
            </a:r>
          </a:p>
          <a:p>
            <a:pPr>
              <a:buNone/>
            </a:pPr>
            <a:r>
              <a:rPr lang="en-US" dirty="0" smtClean="0"/>
              <a:t>            –correct</a:t>
            </a:r>
          </a:p>
          <a:p>
            <a:pPr>
              <a:buNone/>
            </a:pPr>
            <a:r>
              <a:rPr lang="en-US" dirty="0" smtClean="0"/>
              <a:t>              –consistent</a:t>
            </a:r>
          </a:p>
          <a:p>
            <a:pPr>
              <a:buNone/>
            </a:pPr>
            <a:r>
              <a:rPr lang="en-US" dirty="0" smtClean="0"/>
              <a:t>             –complete </a:t>
            </a:r>
          </a:p>
          <a:p>
            <a:endParaRPr lang="en-US" dirty="0" smtClean="0"/>
          </a:p>
          <a:p>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Backus-Naur Form (a.k.a. Backus Normal Form or BNF)</a:t>
            </a:r>
          </a:p>
          <a:p>
            <a:pPr>
              <a:buNone/>
            </a:pPr>
            <a:r>
              <a:rPr lang="en-US" dirty="0" smtClean="0"/>
              <a:t>          –high-level components are described as </a:t>
            </a:r>
            <a:r>
              <a:rPr lang="en-US" dirty="0" err="1" smtClean="0"/>
              <a:t>nonterminals</a:t>
            </a:r>
            <a:r>
              <a:rPr lang="en-US" dirty="0" smtClean="0"/>
              <a:t> </a:t>
            </a:r>
          </a:p>
          <a:p>
            <a:pPr>
              <a:buNone/>
            </a:pPr>
            <a:r>
              <a:rPr lang="en-US" dirty="0" smtClean="0"/>
              <a:t>        –specific strings are described as terminals </a:t>
            </a:r>
          </a:p>
          <a:p>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Grammars Example</a:t>
            </a:r>
            <a:endParaRPr lang="en-US" dirty="0"/>
          </a:p>
        </p:txBody>
      </p:sp>
      <p:sp>
        <p:nvSpPr>
          <p:cNvPr id="3" name="Content Placeholder 2"/>
          <p:cNvSpPr>
            <a:spLocks noGrp="1"/>
          </p:cNvSpPr>
          <p:nvPr>
            <p:ph idx="1"/>
          </p:nvPr>
        </p:nvSpPr>
        <p:spPr/>
        <p:txBody>
          <a:bodyPr>
            <a:normAutofit/>
          </a:bodyPr>
          <a:lstStyle/>
          <a:p>
            <a:r>
              <a:rPr lang="en-US" dirty="0" smtClean="0"/>
              <a:t>&lt;</a:t>
            </a:r>
            <a:r>
              <a:rPr lang="en-US" dirty="0"/>
              <a:t>Telephone book entry&gt;::= &lt;Name&gt;&lt;Telephone number&gt; &lt;Name&gt; ::= &lt;Last name&gt;, &lt;First name&gt; &lt;Last name&gt; ::= &lt;string&gt; &lt;First name&gt; ::= &lt;string&gt; &lt;string&gt; ::= &lt;character&gt;|&lt;character&gt;&lt;string&gt; &lt;character&gt; ::= A|B|C|D|E|F|G|H|I|J|K|L|M|N|O|P|Q|R|S|T|U|V|W|X|Y|Z &lt;Telephone number&gt;::= (&lt;area code&gt;) &lt;exchange&gt;-&lt;local number&gt; &lt;area code&gt;::= &lt;digit&gt;&lt;digit&gt;&lt;digit&gt; &lt;exchange&gt;::= &lt;digit&gt;&lt;digit&gt;&lt;digit&gt; &lt;local number&gt;::= &lt;digit&gt;&lt;digit&gt;&lt;digit&gt;&lt;digit&gt;&lt;digit&gt;::= 0|1|2|3|4|5|6|7|8|9</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acceptable entries</a:t>
            </a:r>
            <a:endParaRPr lang="en-US" dirty="0"/>
          </a:p>
        </p:txBody>
      </p:sp>
      <p:sp>
        <p:nvSpPr>
          <p:cNvPr id="3" name="Content Placeholder 2"/>
          <p:cNvSpPr>
            <a:spLocks noGrp="1"/>
          </p:cNvSpPr>
          <p:nvPr>
            <p:ph idx="1"/>
          </p:nvPr>
        </p:nvSpPr>
        <p:spPr/>
        <p:txBody>
          <a:bodyPr>
            <a:normAutofit/>
          </a:bodyPr>
          <a:lstStyle/>
          <a:p>
            <a:r>
              <a:rPr lang="en-US" dirty="0"/>
              <a:t>Examples of acceptable entries -WASHINGTON, GEORGE (301) 555-1234 -BEEF, </a:t>
            </a:r>
            <a:r>
              <a:rPr lang="en-US" dirty="0" smtClean="0"/>
              <a:t>STU </a:t>
            </a:r>
            <a:r>
              <a:rPr lang="en-US" dirty="0"/>
              <a:t>(726) 768-7878 -A, Z (999) </a:t>
            </a:r>
            <a:r>
              <a:rPr lang="en-US" dirty="0" smtClean="0"/>
              <a:t>111-1111</a:t>
            </a:r>
          </a:p>
          <a:p>
            <a:r>
              <a:rPr lang="en-US" dirty="0" smtClean="0"/>
              <a:t>Multiparty </a:t>
            </a:r>
            <a:r>
              <a:rPr lang="en-US" dirty="0"/>
              <a:t>grammars &lt;Session&gt; ::= &lt;U: Opening&gt; &lt;C: Responding&gt; &lt;U: Opening&gt; ::= LOGIN &lt;U: Name&gt; &lt;U: Name&gt; ::= &lt;U: string&gt; &lt;C: Responding&gt; ::= HELLO [&lt;U: Name.] U: User C: Computer </a:t>
            </a:r>
            <a:r>
              <a:rPr lang="en-US" dirty="0" smtClean="0"/>
              <a:t>•Multiparty grammars are effective for text oriented command sequences</a:t>
            </a:r>
          </a:p>
          <a:p>
            <a:endParaRPr lang="en-US" dirty="0" smtClean="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Diagram</a:t>
            </a:r>
            <a:endParaRPr lang="en-US" dirty="0"/>
          </a:p>
        </p:txBody>
      </p:sp>
      <p:sp>
        <p:nvSpPr>
          <p:cNvPr id="3" name="Content Placeholder 2"/>
          <p:cNvSpPr>
            <a:spLocks noGrp="1"/>
          </p:cNvSpPr>
          <p:nvPr>
            <p:ph idx="1"/>
          </p:nvPr>
        </p:nvSpPr>
        <p:spPr/>
        <p:txBody>
          <a:bodyPr/>
          <a:lstStyle/>
          <a:p>
            <a:r>
              <a:rPr lang="en-US" dirty="0" smtClean="0"/>
              <a:t>set of nodes that represents system states and a set of links between the nodes that represents possible transitions</a:t>
            </a:r>
          </a:p>
          <a:p>
            <a:pPr>
              <a:buNone/>
            </a:pPr>
            <a:r>
              <a:rPr lang="en-US" dirty="0" smtClean="0"/>
              <a:t> • State Charts </a:t>
            </a: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Interface-Building Tools</a:t>
            </a:r>
            <a:endParaRPr lang="en-US" dirty="0"/>
          </a:p>
        </p:txBody>
      </p:sp>
      <p:sp>
        <p:nvSpPr>
          <p:cNvPr id="3" name="Content Placeholder 2"/>
          <p:cNvSpPr>
            <a:spLocks noGrp="1"/>
          </p:cNvSpPr>
          <p:nvPr>
            <p:ph idx="1"/>
          </p:nvPr>
        </p:nvSpPr>
        <p:spPr/>
        <p:txBody>
          <a:bodyPr>
            <a:normAutofit/>
          </a:bodyPr>
          <a:lstStyle/>
          <a:p>
            <a:r>
              <a:rPr lang="en-US" sz="2800" dirty="0" smtClean="0">
                <a:latin typeface="Times New Roman" pitchFamily="18" charset="0"/>
                <a:cs typeface="Times New Roman" pitchFamily="18" charset="0"/>
              </a:rPr>
              <a:t>Features </a:t>
            </a:r>
            <a:r>
              <a:rPr lang="en-US" sz="2800" dirty="0">
                <a:latin typeface="Times New Roman" pitchFamily="18" charset="0"/>
                <a:cs typeface="Times New Roman" pitchFamily="18" charset="0"/>
              </a:rPr>
              <a:t>of Interface-Building </a:t>
            </a:r>
            <a:r>
              <a:rPr lang="en-US" sz="2800" dirty="0" smtClean="0">
                <a:latin typeface="Times New Roman" pitchFamily="18" charset="0"/>
                <a:cs typeface="Times New Roman" pitchFamily="18" charset="0"/>
              </a:rPr>
              <a:t>Tools</a:t>
            </a:r>
          </a:p>
          <a:p>
            <a:r>
              <a:rPr lang="en-US" sz="2800" dirty="0" smtClean="0">
                <a:latin typeface="Times New Roman" pitchFamily="18" charset="0"/>
                <a:cs typeface="Times New Roman" pitchFamily="18" charset="0"/>
              </a:rPr>
              <a:t>User </a:t>
            </a:r>
            <a:r>
              <a:rPr lang="en-US" sz="2800" dirty="0">
                <a:latin typeface="Times New Roman" pitchFamily="18" charset="0"/>
                <a:cs typeface="Times New Roman" pitchFamily="18" charset="0"/>
              </a:rPr>
              <a:t>Interface Independence </a:t>
            </a: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Separate interface design from </a:t>
            </a:r>
            <a:r>
              <a:rPr lang="en-US" sz="2800" dirty="0" smtClean="0">
                <a:latin typeface="Times New Roman" pitchFamily="18" charset="0"/>
                <a:cs typeface="Times New Roman" pitchFamily="18" charset="0"/>
              </a:rPr>
              <a:t>internals</a:t>
            </a:r>
          </a:p>
          <a:p>
            <a:pPr>
              <a:buNone/>
            </a:pP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–Enable multiple user interface </a:t>
            </a:r>
            <a:r>
              <a:rPr lang="en-US" sz="2800" dirty="0" smtClean="0">
                <a:latin typeface="Times New Roman" pitchFamily="18" charset="0"/>
                <a:cs typeface="Times New Roman" pitchFamily="18" charset="0"/>
              </a:rPr>
              <a:t>strategies</a:t>
            </a:r>
          </a:p>
          <a:p>
            <a:pPr>
              <a:buNone/>
            </a:pP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–Enable multiple platform support </a:t>
            </a: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Establish user interface architect </a:t>
            </a:r>
            <a:r>
              <a:rPr lang="en-US" sz="2800" dirty="0" smtClean="0">
                <a:latin typeface="Times New Roman" pitchFamily="18" charset="0"/>
                <a:cs typeface="Times New Roman" pitchFamily="18" charset="0"/>
              </a:rPr>
              <a:t>role</a:t>
            </a:r>
          </a:p>
          <a:p>
            <a:pPr>
              <a:buNone/>
            </a:pP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–Enforce </a:t>
            </a:r>
            <a:r>
              <a:rPr lang="en-US" sz="2800" dirty="0" smtClean="0">
                <a:latin typeface="Times New Roman" pitchFamily="18" charset="0"/>
                <a:cs typeface="Times New Roman" pitchFamily="18" charset="0"/>
              </a:rPr>
              <a:t>standards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B1CA28-73C3-4536-A9E4-57E8FE11D44B}"/>
              </a:ext>
            </a:extLst>
          </p:cNvPr>
          <p:cNvSpPr>
            <a:spLocks noGrp="1"/>
          </p:cNvSpPr>
          <p:nvPr>
            <p:ph type="title"/>
          </p:nvPr>
        </p:nvSpPr>
        <p:spPr/>
        <p:txBody>
          <a:bodyPr/>
          <a:lstStyle/>
          <a:p>
            <a:pPr algn="ctr"/>
            <a:r>
              <a:rPr lang="en-IN" dirty="0"/>
              <a:t>DEFINING THE USER INTERFACE </a:t>
            </a:r>
          </a:p>
        </p:txBody>
      </p:sp>
      <p:sp>
        <p:nvSpPr>
          <p:cNvPr id="3" name="Content Placeholder 2">
            <a:extLst>
              <a:ext uri="{FF2B5EF4-FFF2-40B4-BE49-F238E27FC236}">
                <a16:creationId xmlns:a16="http://schemas.microsoft.com/office/drawing/2014/main" xmlns="" id="{D39FD441-A0D1-4CCB-8F86-1EE5530B9428}"/>
              </a:ext>
            </a:extLst>
          </p:cNvPr>
          <p:cNvSpPr>
            <a:spLocks noGrp="1"/>
          </p:cNvSpPr>
          <p:nvPr>
            <p:ph sz="quarter" idx="1"/>
          </p:nvPr>
        </p:nvSpPr>
        <p:spPr/>
        <p:txBody>
          <a:bodyPr>
            <a:normAutofit fontScale="92500" lnSpcReduction="20000"/>
          </a:bodyPr>
          <a:lstStyle/>
          <a:p>
            <a:pPr marL="0" indent="0">
              <a:buNone/>
            </a:pPr>
            <a:r>
              <a:rPr lang="en-US" dirty="0"/>
              <a:t>The user interface is to </a:t>
            </a:r>
          </a:p>
          <a:p>
            <a:pPr marL="0" indent="0">
              <a:buNone/>
            </a:pPr>
            <a:r>
              <a:rPr lang="en-US" dirty="0"/>
              <a:t>– the part of a computer and its software that people can see, hear, touch, talk to, or otherwise understand or direct. </a:t>
            </a:r>
          </a:p>
          <a:p>
            <a:pPr marL="0" indent="0">
              <a:buNone/>
            </a:pPr>
            <a:r>
              <a:rPr lang="en-US" dirty="0"/>
              <a:t>• The user interface has essentially two components: input and output.</a:t>
            </a:r>
          </a:p>
          <a:p>
            <a:pPr marL="0" indent="0">
              <a:buNone/>
            </a:pPr>
            <a:r>
              <a:rPr lang="en-US" dirty="0"/>
              <a:t> • Input is how a person communicates his / her needs to the computer. – Some common input components are the keyboard, mouse, trackball, one's finger, and one's voice. </a:t>
            </a:r>
          </a:p>
          <a:p>
            <a:pPr marL="0" indent="0">
              <a:buNone/>
            </a:pPr>
            <a:r>
              <a:rPr lang="en-US" dirty="0"/>
              <a:t>• Output is how the computer conveys the results of its computations and requirements to the user. </a:t>
            </a:r>
          </a:p>
          <a:p>
            <a:pPr marL="0" indent="0">
              <a:buNone/>
            </a:pPr>
            <a:r>
              <a:rPr lang="en-US" dirty="0"/>
              <a:t>– Today, the most common computer output mechanism is the display screen, followed by mechanisms that take advantage of a person's auditory capabilities: voice and sound. </a:t>
            </a:r>
            <a:endParaRPr lang="en-IN" dirty="0"/>
          </a:p>
        </p:txBody>
      </p:sp>
    </p:spTree>
    <p:extLst>
      <p:ext uri="{BB962C8B-B14F-4D97-AF65-F5344CB8AC3E}">
        <p14:creationId xmlns:p14="http://schemas.microsoft.com/office/powerpoint/2010/main" xmlns="" val="254174640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066802"/>
            <a:ext cx="11277600" cy="4524315"/>
          </a:xfrm>
          <a:prstGeom prst="rect">
            <a:avLst/>
          </a:prstGeom>
        </p:spPr>
        <p:txBody>
          <a:bodyPr wrap="square">
            <a:spAutoFit/>
          </a:bodyPr>
          <a:lstStyle/>
          <a:p>
            <a:pPr>
              <a:buFont typeface="Arial" pitchFamily="34" charset="0"/>
              <a:buChar char="•"/>
            </a:pPr>
            <a:r>
              <a:rPr lang="en-US" sz="3200" dirty="0" smtClean="0">
                <a:latin typeface="Times New Roman" pitchFamily="18" charset="0"/>
                <a:cs typeface="Times New Roman" pitchFamily="18" charset="0"/>
              </a:rPr>
              <a:t>Methodology &amp; Notation </a:t>
            </a:r>
          </a:p>
          <a:p>
            <a:r>
              <a:rPr lang="en-US" sz="3200" dirty="0" smtClean="0">
                <a:latin typeface="Times New Roman" pitchFamily="18" charset="0"/>
                <a:cs typeface="Times New Roman" pitchFamily="18" charset="0"/>
              </a:rPr>
              <a:t>           –Develop design procedures</a:t>
            </a:r>
          </a:p>
          <a:p>
            <a:r>
              <a:rPr lang="en-US" sz="3200" dirty="0" smtClean="0">
                <a:latin typeface="Times New Roman" pitchFamily="18" charset="0"/>
                <a:cs typeface="Times New Roman" pitchFamily="18" charset="0"/>
              </a:rPr>
              <a:t>          –Find ways to talk about design </a:t>
            </a:r>
          </a:p>
          <a:p>
            <a:r>
              <a:rPr lang="en-US" sz="3200" dirty="0" smtClean="0">
                <a:latin typeface="Times New Roman" pitchFamily="18" charset="0"/>
                <a:cs typeface="Times New Roman" pitchFamily="18" charset="0"/>
              </a:rPr>
              <a:t>          –Create project management </a:t>
            </a:r>
          </a:p>
          <a:p>
            <a:pPr>
              <a:buFont typeface="Arial" pitchFamily="34" charset="0"/>
              <a:buChar char="•"/>
            </a:pPr>
            <a:endParaRPr lang="en-US" sz="3200" dirty="0" smtClean="0">
              <a:latin typeface="Times New Roman" pitchFamily="18" charset="0"/>
              <a:cs typeface="Times New Roman" pitchFamily="18" charset="0"/>
            </a:endParaRPr>
          </a:p>
          <a:p>
            <a:pPr>
              <a:buFont typeface="Arial" pitchFamily="34" charset="0"/>
              <a:buChar char="•"/>
            </a:pPr>
            <a:r>
              <a:rPr lang="en-US" sz="3200" dirty="0" smtClean="0">
                <a:latin typeface="Times New Roman" pitchFamily="18" charset="0"/>
                <a:cs typeface="Times New Roman" pitchFamily="18" charset="0"/>
              </a:rPr>
              <a:t>Rapid Prototyping</a:t>
            </a:r>
          </a:p>
          <a:p>
            <a:r>
              <a:rPr lang="en-US" sz="3200" dirty="0" smtClean="0">
                <a:latin typeface="Times New Roman" pitchFamily="18" charset="0"/>
                <a:cs typeface="Times New Roman" pitchFamily="18" charset="0"/>
              </a:rPr>
              <a:t>           –Try out ideas very early</a:t>
            </a:r>
          </a:p>
          <a:p>
            <a:r>
              <a:rPr lang="en-US" sz="3200" dirty="0" smtClean="0">
                <a:latin typeface="Times New Roman" pitchFamily="18" charset="0"/>
                <a:cs typeface="Times New Roman" pitchFamily="18" charset="0"/>
              </a:rPr>
              <a:t>           –Test, revise, test, revise,... </a:t>
            </a:r>
          </a:p>
          <a:p>
            <a:r>
              <a:rPr lang="en-US" sz="3200" dirty="0" smtClean="0">
                <a:latin typeface="Times New Roman" pitchFamily="18" charset="0"/>
                <a:cs typeface="Times New Roman" pitchFamily="18" charset="0"/>
              </a:rPr>
              <a:t>         –Engage end users, managers, and </a:t>
            </a:r>
            <a:r>
              <a:rPr lang="en-US" sz="3200" dirty="0" err="1" smtClean="0">
                <a:latin typeface="Times New Roman" pitchFamily="18" charset="0"/>
                <a:cs typeface="Times New Roman" pitchFamily="18" charset="0"/>
              </a:rPr>
              <a:t>ot</a:t>
            </a:r>
            <a:endParaRPr lang="en-US" sz="32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7600" y="1219201"/>
            <a:ext cx="10058400" cy="1384995"/>
          </a:xfrm>
          <a:prstGeom prst="rect">
            <a:avLst/>
          </a:prstGeom>
        </p:spPr>
        <p:txBody>
          <a:bodyPr wrap="square">
            <a:spAutoFit/>
          </a:bodyPr>
          <a:lstStyle/>
          <a:p>
            <a:pPr>
              <a:buFont typeface="Arial" pitchFamily="34" charset="0"/>
              <a:buChar char="•"/>
            </a:pPr>
            <a:r>
              <a:rPr lang="en-US" sz="2800" dirty="0" smtClean="0"/>
              <a:t> Software Support</a:t>
            </a:r>
          </a:p>
          <a:p>
            <a:r>
              <a:rPr lang="en-US" sz="2800" dirty="0" smtClean="0"/>
              <a:t>           –Increase productivity </a:t>
            </a:r>
          </a:p>
          <a:p>
            <a:r>
              <a:rPr lang="en-US" sz="2800" dirty="0" smtClean="0"/>
              <a:t>          –Offer some constraint &amp; consistency</a:t>
            </a:r>
          </a:p>
        </p:txBody>
      </p:sp>
      <p:sp>
        <p:nvSpPr>
          <p:cNvPr id="4" name="Rectangle 3"/>
          <p:cNvSpPr/>
          <p:nvPr/>
        </p:nvSpPr>
        <p:spPr>
          <a:xfrm>
            <a:off x="2336801" y="2667001"/>
            <a:ext cx="6167329" cy="954107"/>
          </a:xfrm>
          <a:prstGeom prst="rect">
            <a:avLst/>
          </a:prstGeom>
        </p:spPr>
        <p:txBody>
          <a:bodyPr wrap="square">
            <a:spAutoFit/>
          </a:bodyPr>
          <a:lstStyle/>
          <a:p>
            <a:r>
              <a:rPr lang="en-US" sz="2800" dirty="0" smtClean="0"/>
              <a:t>Facilitate team approaches</a:t>
            </a:r>
          </a:p>
          <a:p>
            <a:r>
              <a:rPr lang="en-US" sz="2800" dirty="0" smtClean="0"/>
              <a:t> –Ease maintenance </a:t>
            </a:r>
            <a:endParaRPr lang="en-US" sz="28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 mockup tools</a:t>
            </a:r>
            <a:endParaRPr lang="en-US" dirty="0"/>
          </a:p>
        </p:txBody>
      </p:sp>
      <p:sp>
        <p:nvSpPr>
          <p:cNvPr id="3" name="Content Placeholder 2"/>
          <p:cNvSpPr>
            <a:spLocks noGrp="1"/>
          </p:cNvSpPr>
          <p:nvPr>
            <p:ph idx="1"/>
          </p:nvPr>
        </p:nvSpPr>
        <p:spPr/>
        <p:txBody>
          <a:bodyPr>
            <a:normAutofit/>
          </a:bodyPr>
          <a:lstStyle/>
          <a:p>
            <a:r>
              <a:rPr lang="en-US" dirty="0"/>
              <a:t>User interface mockup tools</a:t>
            </a:r>
            <a:r>
              <a:rPr lang="en-US" dirty="0" smtClean="0"/>
              <a:t>•</a:t>
            </a:r>
          </a:p>
          <a:p>
            <a:pPr>
              <a:buNone/>
            </a:pPr>
            <a:r>
              <a:rPr lang="en-US" dirty="0" smtClean="0"/>
              <a:t>         Examples</a:t>
            </a:r>
          </a:p>
          <a:p>
            <a:pPr>
              <a:buNone/>
            </a:pPr>
            <a:r>
              <a:rPr lang="en-US" dirty="0"/>
              <a:t> </a:t>
            </a:r>
            <a:r>
              <a:rPr lang="en-US" dirty="0" smtClean="0"/>
              <a:t>     </a:t>
            </a:r>
            <a:r>
              <a:rPr lang="en-US" dirty="0"/>
              <a:t>–Paper and pencil </a:t>
            </a:r>
            <a:endParaRPr lang="en-US" dirty="0" smtClean="0"/>
          </a:p>
          <a:p>
            <a:pPr>
              <a:buNone/>
            </a:pPr>
            <a:r>
              <a:rPr lang="en-US" dirty="0"/>
              <a:t> </a:t>
            </a:r>
            <a:r>
              <a:rPr lang="en-US" dirty="0" smtClean="0"/>
              <a:t>     –</a:t>
            </a:r>
            <a:r>
              <a:rPr lang="en-US" dirty="0"/>
              <a:t>Word </a:t>
            </a:r>
            <a:r>
              <a:rPr lang="en-US" dirty="0" smtClean="0"/>
              <a:t>processors</a:t>
            </a:r>
          </a:p>
          <a:p>
            <a:pPr>
              <a:buNone/>
            </a:pPr>
            <a:r>
              <a:rPr lang="en-US" dirty="0"/>
              <a:t> </a:t>
            </a:r>
            <a:r>
              <a:rPr lang="en-US" dirty="0" smtClean="0"/>
              <a:t>    </a:t>
            </a:r>
            <a:r>
              <a:rPr lang="en-US" dirty="0"/>
              <a:t>–Slide-show </a:t>
            </a:r>
            <a:r>
              <a:rPr lang="en-US" dirty="0" smtClean="0"/>
              <a:t>software</a:t>
            </a:r>
          </a:p>
          <a:p>
            <a:pPr>
              <a:buNone/>
            </a:pPr>
            <a:r>
              <a:rPr lang="en-US" dirty="0"/>
              <a:t> </a:t>
            </a:r>
            <a:r>
              <a:rPr lang="en-US" dirty="0" smtClean="0"/>
              <a:t>    </a:t>
            </a:r>
            <a:r>
              <a:rPr lang="en-US" dirty="0"/>
              <a:t>–Macromedia Director, Flash </a:t>
            </a:r>
            <a:r>
              <a:rPr lang="en-US" dirty="0" err="1"/>
              <a:t>mx</a:t>
            </a:r>
            <a:r>
              <a:rPr lang="en-US" dirty="0"/>
              <a:t>, </a:t>
            </a:r>
            <a:endParaRPr lang="en-US" dirty="0" smtClean="0"/>
          </a:p>
          <a:p>
            <a:pPr>
              <a:buNone/>
            </a:pPr>
            <a:r>
              <a:rPr lang="en-US" dirty="0" smtClean="0"/>
              <a:t>•</a:t>
            </a:r>
            <a:r>
              <a:rPr lang="en-US" dirty="0"/>
              <a:t>Visual </a:t>
            </a:r>
            <a:r>
              <a:rPr lang="en-US" dirty="0" smtClean="0"/>
              <a:t>Editing</a:t>
            </a:r>
          </a:p>
          <a:p>
            <a:pPr>
              <a:buNone/>
            </a:pPr>
            <a:r>
              <a:rPr lang="en-US" dirty="0" smtClean="0"/>
              <a:t> </a:t>
            </a:r>
            <a:r>
              <a:rPr lang="en-US" dirty="0"/>
              <a:t>–Microsoft Visual </a:t>
            </a:r>
            <a:r>
              <a:rPr lang="en-US" dirty="0" smtClean="0"/>
              <a:t>Studio</a:t>
            </a:r>
          </a:p>
          <a:p>
            <a:pPr>
              <a:buNone/>
            </a:pPr>
            <a:r>
              <a:rPr lang="en-US" dirty="0" smtClean="0"/>
              <a:t> </a:t>
            </a:r>
            <a:r>
              <a:rPr lang="en-US" dirty="0"/>
              <a:t>–Borland </a:t>
            </a:r>
            <a:r>
              <a:rPr lang="en-US" dirty="0" err="1"/>
              <a:t>JBuilder</a:t>
            </a:r>
            <a:r>
              <a:rPr lang="en-US" dirty="0"/>
              <a:t>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the right tool</a:t>
            </a:r>
            <a:endParaRPr lang="en-US" dirty="0"/>
          </a:p>
        </p:txBody>
      </p:sp>
      <p:sp>
        <p:nvSpPr>
          <p:cNvPr id="3" name="Content Placeholder 2"/>
          <p:cNvSpPr>
            <a:spLocks noGrp="1"/>
          </p:cNvSpPr>
          <p:nvPr>
            <p:ph idx="1"/>
          </p:nvPr>
        </p:nvSpPr>
        <p:spPr/>
        <p:txBody>
          <a:bodyPr>
            <a:normAutofit/>
          </a:bodyPr>
          <a:lstStyle/>
          <a:p>
            <a:r>
              <a:rPr lang="en-US" dirty="0" smtClean="0"/>
              <a:t> Part </a:t>
            </a:r>
            <a:r>
              <a:rPr lang="en-US" dirty="0"/>
              <a:t>of the application built using the tool. </a:t>
            </a:r>
            <a:r>
              <a:rPr lang="en-US" dirty="0" smtClean="0"/>
              <a:t>Learning </a:t>
            </a:r>
            <a:r>
              <a:rPr lang="en-US" dirty="0"/>
              <a:t>time </a:t>
            </a:r>
            <a:endParaRPr lang="en-US" dirty="0" smtClean="0"/>
          </a:p>
          <a:p>
            <a:r>
              <a:rPr lang="en-US" dirty="0" smtClean="0"/>
              <a:t>Building time</a:t>
            </a:r>
          </a:p>
          <a:p>
            <a:r>
              <a:rPr lang="en-US" dirty="0" smtClean="0"/>
              <a:t>Methodology </a:t>
            </a:r>
            <a:r>
              <a:rPr lang="en-US" dirty="0"/>
              <a:t>imposed or </a:t>
            </a:r>
            <a:r>
              <a:rPr lang="en-US" dirty="0" smtClean="0"/>
              <a:t>advised</a:t>
            </a:r>
          </a:p>
          <a:p>
            <a:r>
              <a:rPr lang="en-US" dirty="0" smtClean="0"/>
              <a:t>Communication </a:t>
            </a:r>
            <a:r>
              <a:rPr lang="en-US" dirty="0"/>
              <a:t>with other </a:t>
            </a:r>
            <a:r>
              <a:rPr lang="en-US" dirty="0" smtClean="0"/>
              <a:t>subsystems</a:t>
            </a:r>
          </a:p>
          <a:p>
            <a:r>
              <a:rPr lang="en-US" dirty="0" smtClean="0"/>
              <a:t>Extensibility </a:t>
            </a:r>
            <a:r>
              <a:rPr lang="en-US" dirty="0"/>
              <a:t>and modularity </a:t>
            </a:r>
            <a:endParaRPr lang="en-US" dirty="0" smtClean="0"/>
          </a:p>
          <a:p>
            <a:pPr>
              <a:buNone/>
            </a:pPr>
            <a:endParaRPr lang="en-US" dirty="0" smtClean="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windowing system layer</a:t>
            </a:r>
            <a:endParaRPr lang="en-US" dirty="0"/>
          </a:p>
        </p:txBody>
      </p:sp>
      <p:sp>
        <p:nvSpPr>
          <p:cNvPr id="3" name="Content Placeholder 2"/>
          <p:cNvSpPr>
            <a:spLocks noGrp="1"/>
          </p:cNvSpPr>
          <p:nvPr>
            <p:ph idx="1"/>
          </p:nvPr>
        </p:nvSpPr>
        <p:spPr/>
        <p:txBody>
          <a:bodyPr/>
          <a:lstStyle/>
          <a:p>
            <a:pPr>
              <a:buNone/>
            </a:pPr>
            <a:r>
              <a:rPr lang="en-US" dirty="0" smtClean="0"/>
              <a:t>       –Sometimes working at a low-level is required.</a:t>
            </a:r>
          </a:p>
          <a:p>
            <a:pPr>
              <a:buNone/>
            </a:pPr>
            <a:r>
              <a:rPr lang="en-US" dirty="0" smtClean="0"/>
              <a:t>       –E.g., new platform </a:t>
            </a:r>
          </a:p>
          <a:p>
            <a:pPr>
              <a:buNone/>
            </a:pPr>
            <a:r>
              <a:rPr lang="en-US" dirty="0" smtClean="0"/>
              <a:t>        –The while(true) main loop </a:t>
            </a:r>
          </a:p>
          <a:p>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GUI toolkit layer</a:t>
            </a:r>
            <a:endParaRPr lang="en-US" dirty="0"/>
          </a:p>
        </p:txBody>
      </p:sp>
      <p:sp>
        <p:nvSpPr>
          <p:cNvPr id="3" name="Content Placeholder 2"/>
          <p:cNvSpPr>
            <a:spLocks noGrp="1"/>
          </p:cNvSpPr>
          <p:nvPr>
            <p:ph idx="1"/>
          </p:nvPr>
        </p:nvSpPr>
        <p:spPr/>
        <p:txBody>
          <a:bodyPr/>
          <a:lstStyle/>
          <a:p>
            <a:r>
              <a:rPr lang="en-US" dirty="0" smtClean="0"/>
              <a:t>Widgets, such as windows, scroll bars, pull-down or pop-up menu, etc. </a:t>
            </a:r>
          </a:p>
          <a:p>
            <a:r>
              <a:rPr lang="en-US" dirty="0" smtClean="0"/>
              <a:t>Difficult to use without an interface</a:t>
            </a:r>
          </a:p>
          <a:p>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application framework and specialized</a:t>
            </a:r>
            <a:endParaRPr lang="en-US" dirty="0"/>
          </a:p>
        </p:txBody>
      </p:sp>
      <p:sp>
        <p:nvSpPr>
          <p:cNvPr id="3" name="Content Placeholder 2"/>
          <p:cNvSpPr>
            <a:spLocks noGrp="1"/>
          </p:cNvSpPr>
          <p:nvPr>
            <p:ph idx="1"/>
          </p:nvPr>
        </p:nvSpPr>
        <p:spPr/>
        <p:txBody>
          <a:bodyPr>
            <a:normAutofit/>
          </a:bodyPr>
          <a:lstStyle/>
          <a:p>
            <a:r>
              <a:rPr lang="en-US" dirty="0"/>
              <a:t>A</a:t>
            </a:r>
            <a:r>
              <a:rPr lang="en-US" dirty="0" smtClean="0"/>
              <a:t>pplication </a:t>
            </a:r>
            <a:r>
              <a:rPr lang="en-US" dirty="0"/>
              <a:t>frameworks are based on object-oriented </a:t>
            </a:r>
            <a:r>
              <a:rPr lang="en-US" dirty="0" smtClean="0"/>
              <a:t>programming</a:t>
            </a:r>
          </a:p>
          <a:p>
            <a:pPr>
              <a:buNone/>
            </a:pPr>
            <a:r>
              <a:rPr lang="en-US" dirty="0"/>
              <a:t> </a:t>
            </a:r>
            <a:r>
              <a:rPr lang="en-US" dirty="0" smtClean="0"/>
              <a:t>     </a:t>
            </a:r>
            <a:r>
              <a:rPr lang="en-US" dirty="0"/>
              <a:t>–Can quickly build sophisticated interfaces </a:t>
            </a:r>
            <a:endParaRPr lang="en-US" dirty="0" smtClean="0"/>
          </a:p>
          <a:p>
            <a:pPr>
              <a:buNone/>
            </a:pPr>
            <a:r>
              <a:rPr lang="en-US" dirty="0"/>
              <a:t> </a:t>
            </a:r>
            <a:r>
              <a:rPr lang="en-US" dirty="0" smtClean="0"/>
              <a:t>     –</a:t>
            </a:r>
            <a:r>
              <a:rPr lang="en-US" dirty="0"/>
              <a:t>Require intensive learning </a:t>
            </a:r>
            <a:endParaRPr lang="en-US" dirty="0" smtClean="0"/>
          </a:p>
          <a:p>
            <a:r>
              <a:rPr lang="en-US" dirty="0" smtClean="0"/>
              <a:t>Specialized </a:t>
            </a:r>
            <a:r>
              <a:rPr lang="en-US" dirty="0"/>
              <a:t>language layers lighten the programming burden </a:t>
            </a:r>
            <a:endParaRPr lang="en-US" dirty="0" smtClean="0"/>
          </a:p>
          <a:p>
            <a:pPr>
              <a:buNone/>
            </a:pPr>
            <a:r>
              <a:rPr lang="en-US" dirty="0"/>
              <a:t> </a:t>
            </a:r>
            <a:r>
              <a:rPr lang="en-US" dirty="0" smtClean="0"/>
              <a:t>    –</a:t>
            </a:r>
            <a:r>
              <a:rPr lang="en-US" dirty="0" err="1"/>
              <a:t>Tcl</a:t>
            </a:r>
            <a:r>
              <a:rPr lang="en-US" dirty="0"/>
              <a:t> (and its toolkit </a:t>
            </a:r>
            <a:r>
              <a:rPr lang="en-US" dirty="0" err="1"/>
              <a:t>Tk</a:t>
            </a:r>
            <a:r>
              <a:rPr lang="en-US" dirty="0" smtClean="0"/>
              <a:t>)</a:t>
            </a:r>
          </a:p>
          <a:p>
            <a:pPr>
              <a:buNone/>
            </a:pPr>
            <a:r>
              <a:rPr lang="en-US" dirty="0"/>
              <a:t> </a:t>
            </a:r>
            <a:r>
              <a:rPr lang="en-US" dirty="0" smtClean="0"/>
              <a:t>    </a:t>
            </a:r>
            <a:r>
              <a:rPr lang="en-US" dirty="0"/>
              <a:t>–Perl/</a:t>
            </a:r>
            <a:r>
              <a:rPr lang="en-US" dirty="0" err="1"/>
              <a:t>Tk</a:t>
            </a:r>
            <a:r>
              <a:rPr lang="en-US" dirty="0"/>
              <a:t> –Python/</a:t>
            </a:r>
            <a:r>
              <a:rPr lang="en-US" dirty="0" err="1"/>
              <a:t>Tk</a:t>
            </a:r>
            <a:r>
              <a:rPr lang="en-US" dirty="0"/>
              <a:t> </a:t>
            </a:r>
            <a:endParaRPr lang="en-US" dirty="0" smtClean="0"/>
          </a:p>
          <a:p>
            <a:pPr>
              <a:buNone/>
            </a:pPr>
            <a:r>
              <a:rPr lang="en-US" dirty="0"/>
              <a:t> </a:t>
            </a:r>
            <a:r>
              <a:rPr lang="en-US" dirty="0" smtClean="0"/>
              <a:t>    –</a:t>
            </a:r>
            <a:r>
              <a:rPr lang="en-US" dirty="0"/>
              <a:t>Visual Basic </a:t>
            </a:r>
            <a:endParaRPr lang="en-US" dirty="0" smtClean="0"/>
          </a:p>
          <a:p>
            <a:pPr>
              <a:buNone/>
            </a:pPr>
            <a:r>
              <a:rPr lang="en-US" dirty="0"/>
              <a:t> </a:t>
            </a:r>
            <a:r>
              <a:rPr lang="en-US" dirty="0" smtClean="0"/>
              <a:t>      –</a:t>
            </a:r>
            <a:r>
              <a:rPr lang="en-US" dirty="0"/>
              <a:t>Java Script</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 mockup tools</a:t>
            </a:r>
            <a:endParaRPr lang="en-US" dirty="0"/>
          </a:p>
        </p:txBody>
      </p:sp>
      <p:sp>
        <p:nvSpPr>
          <p:cNvPr id="3" name="Content Placeholder 2"/>
          <p:cNvSpPr>
            <a:spLocks noGrp="1"/>
          </p:cNvSpPr>
          <p:nvPr>
            <p:ph idx="1"/>
          </p:nvPr>
        </p:nvSpPr>
        <p:spPr/>
        <p:txBody>
          <a:bodyPr>
            <a:normAutofit/>
          </a:bodyPr>
          <a:lstStyle/>
          <a:p>
            <a:r>
              <a:rPr lang="en-US" dirty="0"/>
              <a:t>User interface mockup </a:t>
            </a:r>
            <a:r>
              <a:rPr lang="en-US" dirty="0" smtClean="0"/>
              <a:t>tools</a:t>
            </a:r>
          </a:p>
          <a:p>
            <a:pPr>
              <a:buNone/>
            </a:pPr>
            <a:r>
              <a:rPr lang="en-US" dirty="0" smtClean="0"/>
              <a:t>•Examples</a:t>
            </a:r>
          </a:p>
          <a:p>
            <a:pPr>
              <a:buNone/>
            </a:pPr>
            <a:r>
              <a:rPr lang="en-US" dirty="0" smtClean="0"/>
              <a:t> </a:t>
            </a:r>
            <a:r>
              <a:rPr lang="en-US" dirty="0"/>
              <a:t>–Paper and </a:t>
            </a:r>
            <a:r>
              <a:rPr lang="en-US" dirty="0" smtClean="0"/>
              <a:t>pencil</a:t>
            </a:r>
          </a:p>
          <a:p>
            <a:pPr>
              <a:buNone/>
            </a:pPr>
            <a:r>
              <a:rPr lang="en-US" dirty="0" smtClean="0"/>
              <a:t> </a:t>
            </a:r>
            <a:r>
              <a:rPr lang="en-US" dirty="0"/>
              <a:t>–Word </a:t>
            </a:r>
            <a:r>
              <a:rPr lang="en-US" dirty="0" smtClean="0"/>
              <a:t>processors</a:t>
            </a:r>
          </a:p>
          <a:p>
            <a:pPr>
              <a:buNone/>
            </a:pPr>
            <a:r>
              <a:rPr lang="en-US" dirty="0" smtClean="0"/>
              <a:t> </a:t>
            </a:r>
            <a:r>
              <a:rPr lang="en-US" dirty="0"/>
              <a:t>–Slide-show </a:t>
            </a:r>
            <a:r>
              <a:rPr lang="en-US" dirty="0" smtClean="0"/>
              <a:t>software</a:t>
            </a:r>
          </a:p>
          <a:p>
            <a:pPr>
              <a:buNone/>
            </a:pPr>
            <a:r>
              <a:rPr lang="en-US" dirty="0" smtClean="0"/>
              <a:t> </a:t>
            </a:r>
            <a:r>
              <a:rPr lang="en-US" dirty="0"/>
              <a:t>–Macromedia Director, Flash </a:t>
            </a:r>
            <a:r>
              <a:rPr lang="en-US" dirty="0" err="1"/>
              <a:t>mx</a:t>
            </a:r>
            <a:r>
              <a:rPr lang="en-US" dirty="0"/>
              <a:t>, or Dreamweaver </a:t>
            </a:r>
            <a:endParaRPr lang="en-US" dirty="0" smtClean="0"/>
          </a:p>
          <a:p>
            <a:pPr>
              <a:buNone/>
            </a:pPr>
            <a:r>
              <a:rPr lang="en-US" dirty="0" smtClean="0"/>
              <a:t>•</a:t>
            </a:r>
            <a:r>
              <a:rPr lang="en-US" dirty="0"/>
              <a:t>Visual Editing –Microsoft Visual Studio –Borland </a:t>
            </a:r>
            <a:r>
              <a:rPr lang="en-US" dirty="0" err="1"/>
              <a:t>JBuilder</a:t>
            </a:r>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Tullis</a:t>
            </a:r>
            <a:r>
              <a:rPr lang="en-US" dirty="0" smtClean="0"/>
              <a:t>' Display Analysis Program, Version 4.0</a:t>
            </a:r>
            <a:endParaRPr lang="en-US" dirty="0"/>
          </a:p>
        </p:txBody>
      </p:sp>
      <p:sp>
        <p:nvSpPr>
          <p:cNvPr id="3" name="Content Placeholder 2"/>
          <p:cNvSpPr>
            <a:spLocks noGrp="1"/>
          </p:cNvSpPr>
          <p:nvPr>
            <p:ph idx="1"/>
          </p:nvPr>
        </p:nvSpPr>
        <p:spPr/>
        <p:txBody>
          <a:bodyPr>
            <a:noAutofit/>
          </a:bodyPr>
          <a:lstStyle/>
          <a:p>
            <a:r>
              <a:rPr lang="en-US" sz="2800" dirty="0" smtClean="0">
                <a:latin typeface="Times New Roman" pitchFamily="18" charset="0"/>
                <a:cs typeface="Times New Roman" pitchFamily="18" charset="0"/>
              </a:rPr>
              <a:t>Takes </a:t>
            </a:r>
            <a:r>
              <a:rPr lang="en-US" sz="2800" dirty="0">
                <a:latin typeface="Times New Roman" pitchFamily="18" charset="0"/>
                <a:cs typeface="Times New Roman" pitchFamily="18" charset="0"/>
              </a:rPr>
              <a:t>alphanumeric screen designs and produces display-complexity metrics plus some advice</a:t>
            </a:r>
            <a:r>
              <a:rPr lang="en-US" sz="2800" dirty="0" smtClean="0">
                <a:latin typeface="Times New Roman" pitchFamily="18" charset="0"/>
                <a:cs typeface="Times New Roman" pitchFamily="18" charset="0"/>
              </a:rPr>
              <a:t>:</a:t>
            </a:r>
          </a:p>
          <a:p>
            <a:pPr>
              <a:buNone/>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–Upper-case letters: 77% The percentage of upper-case letters is high. </a:t>
            </a: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a:t>
            </a:r>
            <a:r>
              <a:rPr lang="en-US" sz="2800" dirty="0">
                <a:latin typeface="Times New Roman" pitchFamily="18" charset="0"/>
                <a:cs typeface="Times New Roman" pitchFamily="18" charset="0"/>
              </a:rPr>
              <a:t>Consider using more lower-case letters, since text printed in normal upper- and lower-case letters is read about 13% faster than text in all upper case. Reserve all upper-case for items that need to attract </a:t>
            </a:r>
            <a:r>
              <a:rPr lang="en-US" sz="2800" dirty="0" smtClean="0">
                <a:latin typeface="Times New Roman" pitchFamily="18" charset="0"/>
                <a:cs typeface="Times New Roman" pitchFamily="18" charset="0"/>
              </a:rPr>
              <a:t>attention</a:t>
            </a:r>
          </a:p>
          <a:p>
            <a:pPr>
              <a:buNone/>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 </a:t>
            </a:r>
            <a:r>
              <a:rPr lang="en-US" sz="2800" dirty="0">
                <a:latin typeface="Times New Roman" pitchFamily="18" charset="0"/>
                <a:cs typeface="Times New Roman" pitchFamily="18" charset="0"/>
              </a:rPr>
              <a:t>–Maximum local density = 89.9% at row 9, column 8. Average local density = </a:t>
            </a:r>
            <a:r>
              <a:rPr lang="en-US" sz="2800" dirty="0" smtClean="0">
                <a:latin typeface="Times New Roman" pitchFamily="18" charset="0"/>
                <a:cs typeface="Times New Roman" pitchFamily="18" charset="0"/>
              </a:rPr>
              <a:t>67.0%</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Tullis</a:t>
            </a:r>
            <a:r>
              <a:rPr lang="en-US" dirty="0" smtClean="0"/>
              <a:t>' Display Analysis Program, Version 4.0</a:t>
            </a:r>
            <a:endParaRPr lang="en-US" dirty="0"/>
          </a:p>
        </p:txBody>
      </p:sp>
      <p:sp>
        <p:nvSpPr>
          <p:cNvPr id="3" name="Content Placeholder 2"/>
          <p:cNvSpPr>
            <a:spLocks noGrp="1"/>
          </p:cNvSpPr>
          <p:nvPr>
            <p:ph idx="1"/>
          </p:nvPr>
        </p:nvSpPr>
        <p:spPr/>
        <p:txBody>
          <a:bodyPr>
            <a:normAutofit/>
          </a:bodyPr>
          <a:lstStyle/>
          <a:p>
            <a:r>
              <a:rPr lang="en-US" dirty="0" smtClean="0"/>
              <a:t>The area with the highest local density is identified...you can reduce local density by distributing the characters as evenly as feasible over the entire screen.</a:t>
            </a:r>
          </a:p>
          <a:p>
            <a:endParaRPr lang="en-US" dirty="0" smtClean="0"/>
          </a:p>
          <a:p>
            <a:r>
              <a:rPr lang="en-US" dirty="0" smtClean="0"/>
              <a:t> –Total layout complexity = 8.02 bits Layout complexity is high. </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1D5094C8B40643AF52908C8D2EC29A" ma:contentTypeVersion="2" ma:contentTypeDescription="Create a new document." ma:contentTypeScope="" ma:versionID="30cd129f60a8a7129e7a0d4614f21992">
  <xsd:schema xmlns:xsd="http://www.w3.org/2001/XMLSchema" xmlns:xs="http://www.w3.org/2001/XMLSchema" xmlns:p="http://schemas.microsoft.com/office/2006/metadata/properties" xmlns:ns2="606fad2b-54c0-48c4-a95f-f163abe9795e" targetNamespace="http://schemas.microsoft.com/office/2006/metadata/properties" ma:root="true" ma:fieldsID="ba4dd512643e0380661d6fcdf2b947ef" ns2:_="">
    <xsd:import namespace="606fad2b-54c0-48c4-a95f-f163abe9795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6fad2b-54c0-48c4-a95f-f163abe979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2822D7A-5031-4D88-B84E-06326FEAF8BE}">
  <ds:schemaRefs>
    <ds:schemaRef ds:uri="http://schemas.microsoft.com/sharepoint/v3/contenttype/forms"/>
  </ds:schemaRefs>
</ds:datastoreItem>
</file>

<file path=customXml/itemProps2.xml><?xml version="1.0" encoding="utf-8"?>
<ds:datastoreItem xmlns:ds="http://schemas.openxmlformats.org/officeDocument/2006/customXml" ds:itemID="{C552AD72-FF60-4F0C-B680-C8A9DE16AB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6fad2b-54c0-48c4-a95f-f163abe979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B112F3E-E9EE-4EC7-9D25-43698087AFC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Civic</Template>
  <TotalTime>143</TotalTime>
  <Words>10283</Words>
  <Application>Microsoft Office PowerPoint</Application>
  <PresentationFormat>Custom</PresentationFormat>
  <Paragraphs>928</Paragraphs>
  <Slides>132</Slides>
  <Notes>3</Notes>
  <HiddenSlides>0</HiddenSlides>
  <MMClips>0</MMClips>
  <ScaleCrop>false</ScaleCrop>
  <HeadingPairs>
    <vt:vector size="4" baseType="variant">
      <vt:variant>
        <vt:lpstr>Theme</vt:lpstr>
      </vt:variant>
      <vt:variant>
        <vt:i4>1</vt:i4>
      </vt:variant>
      <vt:variant>
        <vt:lpstr>Slide Titles</vt:lpstr>
      </vt:variant>
      <vt:variant>
        <vt:i4>132</vt:i4>
      </vt:variant>
    </vt:vector>
  </HeadingPairs>
  <TitlesOfParts>
    <vt:vector size="133" baseType="lpstr">
      <vt:lpstr>Civic</vt:lpstr>
      <vt:lpstr>  Human Computer Interaction  </vt:lpstr>
      <vt:lpstr> Course Objectives </vt:lpstr>
      <vt:lpstr> Course Outcomes </vt:lpstr>
      <vt:lpstr> Topics </vt:lpstr>
      <vt:lpstr>INTRODUCTION </vt:lpstr>
      <vt:lpstr>DEFINITION &amp; GOALS</vt:lpstr>
      <vt:lpstr>WHY IS HCI IMPORTANT ?</vt:lpstr>
      <vt:lpstr>DEFINING THE USER INTERFACE </vt:lpstr>
      <vt:lpstr>DEFINING THE USER INTERFACE </vt:lpstr>
      <vt:lpstr>DEFINING THE USER INTERFACE </vt:lpstr>
      <vt:lpstr>THE IMPORTANCE OF GOOD DESIGN</vt:lpstr>
      <vt:lpstr>THE IMPORTANCE OF THE USER INTERFACE </vt:lpstr>
      <vt:lpstr>The Benefits of Good Design </vt:lpstr>
      <vt:lpstr>The Benefits of Good Design </vt:lpstr>
      <vt:lpstr>A BRIEF HISTORY OF THE HUMAN-COMPUTER INTERFACE </vt:lpstr>
      <vt:lpstr>A BRIEF HISTORY OF THE HUMAN-COMPUTER INTERFACE </vt:lpstr>
      <vt:lpstr>INTRODUCTION OF THE GRAPHICAL USER INTERFACE  </vt:lpstr>
      <vt:lpstr>A BRIEF HISTORY OF SCREEN DESIGN </vt:lpstr>
      <vt:lpstr>A BRIEF HISTORY OF SCREEN DESIGN </vt:lpstr>
      <vt:lpstr>A BRIEF HISTORY OF SCREEN DESIGN </vt:lpstr>
      <vt:lpstr>A BRIEF HISTORY OF SCREEN DESIGN </vt:lpstr>
      <vt:lpstr>A BRIEF HISTORY OF SCREEN DESIGN </vt:lpstr>
      <vt:lpstr>A BRIEF HISTORY OF SCREEN DESIGN </vt:lpstr>
      <vt:lpstr>THE POPULARITY OF GRAPHICS</vt:lpstr>
      <vt:lpstr>GRAPHICAL SYSTEMS ADVANTAGES AND DISADVANTAGES </vt:lpstr>
      <vt:lpstr>GRAPHICAL SYSTEMS ADVANTAGES AND DISADVANTAGES </vt:lpstr>
      <vt:lpstr>THE CONCEPT OF DIRECT MANIPULATION</vt:lpstr>
      <vt:lpstr>EARLIER DIRECT MANIPULATION SYSTEMS</vt:lpstr>
      <vt:lpstr>INDIRECT MANIPULATION </vt:lpstr>
      <vt:lpstr>CHARACTERISTICS OF THE GRAPHICAL USER INTERFACE </vt:lpstr>
      <vt:lpstr>PRINCIPLES OF USER INTERFACE DESIGN </vt:lpstr>
      <vt:lpstr>GENERAL PRINCIPLES </vt:lpstr>
      <vt:lpstr>GENERAL PRINCIPLES </vt:lpstr>
      <vt:lpstr>GENERAL PRINCIPLES </vt:lpstr>
      <vt:lpstr>GENERAL PRINCIPLES </vt:lpstr>
      <vt:lpstr>OBSTACLES AND PITFALLS IN DEVELOPMENT PATH </vt:lpstr>
      <vt:lpstr>COMMON PITFALLS</vt:lpstr>
      <vt:lpstr>COMMON USABILITY PROBLEMS</vt:lpstr>
      <vt:lpstr>HUMAN INTERACTION WITH COMPUTERS</vt:lpstr>
      <vt:lpstr>PSYCHOLOGICAL</vt:lpstr>
      <vt:lpstr>PSYCHOLOGICAL</vt:lpstr>
      <vt:lpstr>IMPORTANT HUMAN CHARACTERISTICS IN DESIGN</vt:lpstr>
      <vt:lpstr>IMPORTANT HUMAN CHARACTERISTICS IN DESIGN</vt:lpstr>
      <vt:lpstr>IMPORTANT HUMAN CHARACTERISTICS IN DESIGN</vt:lpstr>
      <vt:lpstr>THE IMPLICATIONS IN SCREEN DESIGN</vt:lpstr>
      <vt:lpstr>HUMAN CONSIDERATIONS IN DESIGN</vt:lpstr>
      <vt:lpstr>HUMAN CONSIDERATIONS IN DESIGN</vt:lpstr>
      <vt:lpstr>JOB/TASK/NEED </vt:lpstr>
      <vt:lpstr>Slide 49</vt:lpstr>
      <vt:lpstr>HUMAN INTERACTION SPEEDS </vt:lpstr>
      <vt:lpstr>UNDERSTAND THE BUSINESS FUNCTION</vt:lpstr>
      <vt:lpstr>DIRECT METHODS </vt:lpstr>
      <vt:lpstr>INDIRECT METHODS</vt:lpstr>
      <vt:lpstr>DETERMINING BASIC BUSINESS FUNCTIONS</vt:lpstr>
      <vt:lpstr>UNDERSTANDING THE USER'S MENTAL MODEL</vt:lpstr>
      <vt:lpstr>DEVELOPING CONCEPTUAL MODELS</vt:lpstr>
      <vt:lpstr>SCREEN DESIGNING</vt:lpstr>
      <vt:lpstr>SCREEN MEANING AND PURPOSE </vt:lpstr>
      <vt:lpstr>ORDERING OF SCREEN DATA &amp; CONTENT</vt:lpstr>
      <vt:lpstr>Slide 60</vt:lpstr>
      <vt:lpstr>Slide 61</vt:lpstr>
      <vt:lpstr>Slide 62</vt:lpstr>
      <vt:lpstr>Slide 63</vt:lpstr>
      <vt:lpstr>Slide 64</vt:lpstr>
      <vt:lpstr>TECHNOLOGICAL CONSIDERATION -INTERFACE DESIGN</vt:lpstr>
      <vt:lpstr>  Windows-News &amp; Navigation schemes selection of window  </vt:lpstr>
      <vt:lpstr>  Windows-News &amp; Navigation schemes selection of window  </vt:lpstr>
      <vt:lpstr>  Windows-News &amp; Navigation schemes selection of window  </vt:lpstr>
      <vt:lpstr>  Selection devices based &amp; screen based controls  </vt:lpstr>
      <vt:lpstr>  Selection devices based &amp; screen based controls  </vt:lpstr>
      <vt:lpstr>  Selection devices based &amp; screen based controls  </vt:lpstr>
      <vt:lpstr>  Selection devices based &amp; screen based controls  </vt:lpstr>
      <vt:lpstr>  Components-Text &amp; messages  </vt:lpstr>
      <vt:lpstr>  Components-Text &amp; messages  </vt:lpstr>
      <vt:lpstr>  Components-Text &amp; messages  </vt:lpstr>
      <vt:lpstr>  Components-Text &amp; messages  </vt:lpstr>
      <vt:lpstr> Icons &amp; increases </vt:lpstr>
      <vt:lpstr> Icons &amp; increases </vt:lpstr>
      <vt:lpstr> Icons &amp; increases </vt:lpstr>
      <vt:lpstr> Colors </vt:lpstr>
      <vt:lpstr> Colors </vt:lpstr>
      <vt:lpstr> Colors </vt:lpstr>
      <vt:lpstr>Specification Methods</vt:lpstr>
      <vt:lpstr>Slide 84</vt:lpstr>
      <vt:lpstr>Slide 85</vt:lpstr>
      <vt:lpstr>Grammars Example</vt:lpstr>
      <vt:lpstr>Examples of acceptable entries</vt:lpstr>
      <vt:lpstr>Transition Diagram</vt:lpstr>
      <vt:lpstr>Interface-Building Tools</vt:lpstr>
      <vt:lpstr>Slide 90</vt:lpstr>
      <vt:lpstr>Slide 91</vt:lpstr>
      <vt:lpstr>User interface mockup tools</vt:lpstr>
      <vt:lpstr>Finding the right tool</vt:lpstr>
      <vt:lpstr>The windowing system layer</vt:lpstr>
      <vt:lpstr>The GUI toolkit layer</vt:lpstr>
      <vt:lpstr>The application framework and specialized</vt:lpstr>
      <vt:lpstr>User interface mockup tools</vt:lpstr>
      <vt:lpstr>Tullis' Display Analysis Program, Version 4.0</vt:lpstr>
      <vt:lpstr>Tullis' Display Analysis Program, Version 4.0</vt:lpstr>
      <vt:lpstr>Slide 100</vt:lpstr>
      <vt:lpstr>Doctor HTML - Web Page Analyzer</vt:lpstr>
      <vt:lpstr>Keyboard Layouts</vt:lpstr>
      <vt:lpstr>Slide 103</vt:lpstr>
      <vt:lpstr>Slide 104</vt:lpstr>
      <vt:lpstr>Slide 105</vt:lpstr>
      <vt:lpstr>Slide 106</vt:lpstr>
      <vt:lpstr>Slide 107</vt:lpstr>
      <vt:lpstr>Pointing Devices</vt:lpstr>
      <vt:lpstr>Slide 109</vt:lpstr>
      <vt:lpstr>Direct-control pointing</vt:lpstr>
      <vt:lpstr>Slide 111</vt:lpstr>
      <vt:lpstr>Slide 112</vt:lpstr>
      <vt:lpstr>Indirect pointing devices</vt:lpstr>
      <vt:lpstr>Slide 114</vt:lpstr>
      <vt:lpstr>Slide 115</vt:lpstr>
      <vt:lpstr>Slide 116</vt:lpstr>
      <vt:lpstr>Novel devices</vt:lpstr>
      <vt:lpstr>Speech and auditory interfaces</vt:lpstr>
      <vt:lpstr>Slide 119</vt:lpstr>
      <vt:lpstr>Slide 120</vt:lpstr>
      <vt:lpstr>Slide 121</vt:lpstr>
      <vt:lpstr>Slide 122</vt:lpstr>
      <vt:lpstr>Slide 123</vt:lpstr>
      <vt:lpstr>Displays – Small and Large</vt:lpstr>
      <vt:lpstr>Slide 125</vt:lpstr>
      <vt:lpstr>Display technology</vt:lpstr>
      <vt:lpstr>Slide 127</vt:lpstr>
      <vt:lpstr>Slide 128</vt:lpstr>
      <vt:lpstr>Mobile device displays</vt:lpstr>
      <vt:lpstr>Animation, image, and video</vt:lpstr>
      <vt:lpstr>Printers</vt:lpstr>
      <vt:lpstr>Slide 132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HCI Unit I</dc:title>
  <dc:creator>Alwin Christopher</dc:creator>
  <cp:lastModifiedBy>NAAC2</cp:lastModifiedBy>
  <cp:revision>33</cp:revision>
  <dcterms:created xsi:type="dcterms:W3CDTF">2021-03-16T07:07:31Z</dcterms:created>
  <dcterms:modified xsi:type="dcterms:W3CDTF">2023-08-30T09:01:02Z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0x010100FC1D5094C8B40643AF52908C8D2EC29A</vt:lpwstr>
  </property>
</Properties>
</file>